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6" r:id="rId2"/>
    <p:sldId id="267" r:id="rId3"/>
    <p:sldId id="256" r:id="rId4"/>
    <p:sldId id="257" r:id="rId5"/>
    <p:sldId id="258" r:id="rId6"/>
    <p:sldId id="274" r:id="rId7"/>
    <p:sldId id="261" r:id="rId8"/>
    <p:sldId id="259" r:id="rId9"/>
    <p:sldId id="270" r:id="rId10"/>
    <p:sldId id="260" r:id="rId11"/>
    <p:sldId id="264" r:id="rId12"/>
    <p:sldId id="275" r:id="rId13"/>
    <p:sldId id="276" r:id="rId14"/>
    <p:sldId id="277" r:id="rId15"/>
    <p:sldId id="268" r:id="rId16"/>
    <p:sldId id="269"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05" autoAdjust="0"/>
  </p:normalViewPr>
  <p:slideViewPr>
    <p:cSldViewPr showGuides="1">
      <p:cViewPr varScale="1">
        <p:scale>
          <a:sx n="88" d="100"/>
          <a:sy n="88" d="100"/>
        </p:scale>
        <p:origin x="65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n-US" dirty="0" smtClean="0"/>
              <a:t>Number of Food </a:t>
            </a:r>
            <a:r>
              <a:rPr lang="en-US" dirty="0"/>
              <a:t>Deserts in Sacramento County </a:t>
            </a:r>
          </a:p>
        </c:rich>
      </c:tx>
      <c:overlay val="0"/>
    </c:title>
    <c:autoTitleDeleted val="0"/>
    <c:plotArea>
      <c:layout/>
      <c:barChart>
        <c:barDir val="col"/>
        <c:grouping val="clustered"/>
        <c:varyColors val="0"/>
        <c:ser>
          <c:idx val="0"/>
          <c:order val="0"/>
          <c:tx>
            <c:strRef>
              <c:f>Sheet1!$B$1</c:f>
              <c:strCache>
                <c:ptCount val="1"/>
                <c:pt idx="0">
                  <c:v>2000</c:v>
                </c:pt>
              </c:strCache>
            </c:strRef>
          </c:tx>
          <c:invertIfNegative val="0"/>
          <c:dLbls>
            <c:dLbl>
              <c:idx val="0"/>
              <c:layout>
                <c:manualLayout>
                  <c:x val="1.5417190498246547E-4"/>
                  <c:y val="-2.4120418682604478E-2"/>
                </c:manualLayout>
              </c:layout>
              <c:tx>
                <c:rich>
                  <a:bodyPr/>
                  <a:lstStyle/>
                  <a:p>
                    <a:r>
                      <a:rPr lang="en-US" sz="3600" dirty="0" smtClean="0">
                        <a:latin typeface="Times New Roman" pitchFamily="18" charset="0"/>
                        <a:cs typeface="Times New Roman" pitchFamily="18" charset="0"/>
                      </a:rPr>
                      <a:t>17</a:t>
                    </a:r>
                    <a:endParaRPr lang="en-US" sz="3600" dirty="0">
                      <a:latin typeface="Times New Roman" pitchFamily="18" charset="0"/>
                      <a:cs typeface="Times New Roman" pitchFamily="18" charset="0"/>
                    </a:endParaRPr>
                  </a:p>
                </c:rich>
              </c:tx>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17</c:v>
                </c:pt>
              </c:numCache>
            </c:numRef>
          </c:val>
        </c:ser>
        <c:ser>
          <c:idx val="1"/>
          <c:order val="1"/>
          <c:tx>
            <c:strRef>
              <c:f>Sheet1!$C$1</c:f>
              <c:strCache>
                <c:ptCount val="1"/>
                <c:pt idx="0">
                  <c:v>2010</c:v>
                </c:pt>
              </c:strCache>
            </c:strRef>
          </c:tx>
          <c:invertIfNegative val="0"/>
          <c:dLbls>
            <c:dLbl>
              <c:idx val="0"/>
              <c:layout>
                <c:manualLayout>
                  <c:x val="-2.009616445003198E-2"/>
                  <c:y val="1.2072067798754072E-2"/>
                </c:manualLayout>
              </c:layout>
              <c:tx>
                <c:rich>
                  <a:bodyPr/>
                  <a:lstStyle/>
                  <a:p>
                    <a:r>
                      <a:rPr lang="en-US" sz="3600" dirty="0" smtClean="0">
                        <a:latin typeface="Times New Roman" pitchFamily="18" charset="0"/>
                        <a:cs typeface="Times New Roman" pitchFamily="18" charset="0"/>
                      </a:rPr>
                      <a:t>23</a:t>
                    </a:r>
                    <a:endParaRPr lang="en-US" sz="3600" dirty="0">
                      <a:latin typeface="Times New Roman" pitchFamily="18" charset="0"/>
                      <a:cs typeface="Times New Roman" pitchFamily="18" charset="0"/>
                    </a:endParaRPr>
                  </a:p>
                </c:rich>
              </c:tx>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General</c:formatCode>
                <c:ptCount val="1"/>
                <c:pt idx="0">
                  <c:v>23</c:v>
                </c:pt>
              </c:numCache>
            </c:numRef>
          </c:val>
        </c:ser>
        <c:dLbls>
          <c:showLegendKey val="0"/>
          <c:showVal val="0"/>
          <c:showCatName val="0"/>
          <c:showSerName val="0"/>
          <c:showPercent val="0"/>
          <c:showBubbleSize val="0"/>
        </c:dLbls>
        <c:gapWidth val="150"/>
        <c:axId val="144032096"/>
        <c:axId val="66864832"/>
      </c:barChart>
      <c:catAx>
        <c:axId val="144032096"/>
        <c:scaling>
          <c:orientation val="minMax"/>
        </c:scaling>
        <c:delete val="0"/>
        <c:axPos val="b"/>
        <c:numFmt formatCode="General" sourceLinked="1"/>
        <c:majorTickMark val="none"/>
        <c:minorTickMark val="none"/>
        <c:tickLblPos val="nextTo"/>
        <c:crossAx val="66864832"/>
        <c:crosses val="autoZero"/>
        <c:auto val="1"/>
        <c:lblAlgn val="ctr"/>
        <c:lblOffset val="100"/>
        <c:noMultiLvlLbl val="0"/>
      </c:catAx>
      <c:valAx>
        <c:axId val="66864832"/>
        <c:scaling>
          <c:orientation val="minMax"/>
        </c:scaling>
        <c:delete val="0"/>
        <c:axPos val="l"/>
        <c:majorGridlines/>
        <c:title>
          <c:tx>
            <c:rich>
              <a:bodyPr/>
              <a:lstStyle/>
              <a:p>
                <a:pPr>
                  <a:defRPr/>
                </a:pPr>
                <a:r>
                  <a:rPr lang="en-US"/>
                  <a:t>Number of Food Deserts </a:t>
                </a:r>
              </a:p>
            </c:rich>
          </c:tx>
          <c:overlay val="0"/>
        </c:title>
        <c:numFmt formatCode="General" sourceLinked="1"/>
        <c:majorTickMark val="none"/>
        <c:minorTickMark val="none"/>
        <c:tickLblPos val="nextTo"/>
        <c:crossAx val="14403209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FADFFF-8571-4092-851D-653F44ED3B3B}" type="doc">
      <dgm:prSet loTypeId="urn:microsoft.com/office/officeart/2005/8/layout/arrow5" loCatId="relationship" qsTypeId="urn:microsoft.com/office/officeart/2005/8/quickstyle/simple1" qsCatId="simple" csTypeId="urn:microsoft.com/office/officeart/2005/8/colors/accent0_3" csCatId="mainScheme" phldr="1"/>
      <dgm:spPr/>
      <dgm:t>
        <a:bodyPr/>
        <a:lstStyle/>
        <a:p>
          <a:endParaRPr lang="en-US"/>
        </a:p>
      </dgm:t>
    </dgm:pt>
    <dgm:pt modelId="{5403DC23-AC56-4B08-8A0C-D213FEA031D4}">
      <dgm:prSet phldrT="[Text]"/>
      <dgm:spPr/>
      <dgm:t>
        <a:bodyPr/>
        <a:lstStyle/>
        <a:p>
          <a:r>
            <a:rPr lang="en-US" dirty="0" smtClean="0"/>
            <a:t>2010 Census Data </a:t>
          </a:r>
          <a:endParaRPr lang="en-US" dirty="0"/>
        </a:p>
      </dgm:t>
    </dgm:pt>
    <dgm:pt modelId="{9389374D-52A1-4567-8828-CA22D7565C15}" type="parTrans" cxnId="{804EEACD-83D1-4D21-8DCF-CA1FB3D53F06}">
      <dgm:prSet/>
      <dgm:spPr/>
      <dgm:t>
        <a:bodyPr/>
        <a:lstStyle/>
        <a:p>
          <a:endParaRPr lang="en-US"/>
        </a:p>
      </dgm:t>
    </dgm:pt>
    <dgm:pt modelId="{AEC4B8E7-3056-4546-B019-53110F05D807}" type="sibTrans" cxnId="{804EEACD-83D1-4D21-8DCF-CA1FB3D53F06}">
      <dgm:prSet/>
      <dgm:spPr/>
      <dgm:t>
        <a:bodyPr/>
        <a:lstStyle/>
        <a:p>
          <a:endParaRPr lang="en-US"/>
        </a:p>
      </dgm:t>
    </dgm:pt>
    <dgm:pt modelId="{8A058DB6-1F52-4DC0-B60A-501DA8EF9AE6}">
      <dgm:prSet phldrT="[Text]"/>
      <dgm:spPr/>
      <dgm:t>
        <a:bodyPr/>
        <a:lstStyle/>
        <a:p>
          <a:r>
            <a:rPr lang="en-US" dirty="0" smtClean="0"/>
            <a:t>2010</a:t>
          </a:r>
        </a:p>
        <a:p>
          <a:r>
            <a:rPr lang="en-US" dirty="0" smtClean="0"/>
            <a:t>USDA Data</a:t>
          </a:r>
          <a:endParaRPr lang="en-US" dirty="0"/>
        </a:p>
      </dgm:t>
    </dgm:pt>
    <dgm:pt modelId="{7B40BCDC-A67E-4C44-97E7-2845108DD6FE}" type="parTrans" cxnId="{CE0FFD5A-3FFB-4EA7-BF06-29D3366096B5}">
      <dgm:prSet/>
      <dgm:spPr/>
      <dgm:t>
        <a:bodyPr/>
        <a:lstStyle/>
        <a:p>
          <a:endParaRPr lang="en-US"/>
        </a:p>
      </dgm:t>
    </dgm:pt>
    <dgm:pt modelId="{2B12F80E-CF99-44B5-92A9-7CFE3F1CFD52}" type="sibTrans" cxnId="{CE0FFD5A-3FFB-4EA7-BF06-29D3366096B5}">
      <dgm:prSet/>
      <dgm:spPr/>
      <dgm:t>
        <a:bodyPr/>
        <a:lstStyle/>
        <a:p>
          <a:endParaRPr lang="en-US"/>
        </a:p>
      </dgm:t>
    </dgm:pt>
    <dgm:pt modelId="{FB73B60C-B477-484A-8AF1-4B53E670D80A}" type="pres">
      <dgm:prSet presAssocID="{85FADFFF-8571-4092-851D-653F44ED3B3B}" presName="diagram" presStyleCnt="0">
        <dgm:presLayoutVars>
          <dgm:dir/>
          <dgm:resizeHandles val="exact"/>
        </dgm:presLayoutVars>
      </dgm:prSet>
      <dgm:spPr/>
      <dgm:t>
        <a:bodyPr/>
        <a:lstStyle/>
        <a:p>
          <a:endParaRPr lang="en-US"/>
        </a:p>
      </dgm:t>
    </dgm:pt>
    <dgm:pt modelId="{B6051E6B-4F0D-4240-8B04-8F2DED99E1E2}" type="pres">
      <dgm:prSet presAssocID="{5403DC23-AC56-4B08-8A0C-D213FEA031D4}" presName="arrow" presStyleLbl="node1" presStyleIdx="0" presStyleCnt="2">
        <dgm:presLayoutVars>
          <dgm:bulletEnabled val="1"/>
        </dgm:presLayoutVars>
      </dgm:prSet>
      <dgm:spPr/>
      <dgm:t>
        <a:bodyPr/>
        <a:lstStyle/>
        <a:p>
          <a:endParaRPr lang="en-US"/>
        </a:p>
      </dgm:t>
    </dgm:pt>
    <dgm:pt modelId="{18E3E929-C3F7-476A-8B4A-6CF807C1EC20}" type="pres">
      <dgm:prSet presAssocID="{8A058DB6-1F52-4DC0-B60A-501DA8EF9AE6}" presName="arrow" presStyleLbl="node1" presStyleIdx="1" presStyleCnt="2">
        <dgm:presLayoutVars>
          <dgm:bulletEnabled val="1"/>
        </dgm:presLayoutVars>
      </dgm:prSet>
      <dgm:spPr/>
      <dgm:t>
        <a:bodyPr/>
        <a:lstStyle/>
        <a:p>
          <a:endParaRPr lang="en-US"/>
        </a:p>
      </dgm:t>
    </dgm:pt>
  </dgm:ptLst>
  <dgm:cxnLst>
    <dgm:cxn modelId="{4E909049-C0D7-42FA-B0A4-C8CC531313E7}" type="presOf" srcId="{85FADFFF-8571-4092-851D-653F44ED3B3B}" destId="{FB73B60C-B477-484A-8AF1-4B53E670D80A}" srcOrd="0" destOrd="0" presId="urn:microsoft.com/office/officeart/2005/8/layout/arrow5"/>
    <dgm:cxn modelId="{CE0FFD5A-3FFB-4EA7-BF06-29D3366096B5}" srcId="{85FADFFF-8571-4092-851D-653F44ED3B3B}" destId="{8A058DB6-1F52-4DC0-B60A-501DA8EF9AE6}" srcOrd="1" destOrd="0" parTransId="{7B40BCDC-A67E-4C44-97E7-2845108DD6FE}" sibTransId="{2B12F80E-CF99-44B5-92A9-7CFE3F1CFD52}"/>
    <dgm:cxn modelId="{804EEACD-83D1-4D21-8DCF-CA1FB3D53F06}" srcId="{85FADFFF-8571-4092-851D-653F44ED3B3B}" destId="{5403DC23-AC56-4B08-8A0C-D213FEA031D4}" srcOrd="0" destOrd="0" parTransId="{9389374D-52A1-4567-8828-CA22D7565C15}" sibTransId="{AEC4B8E7-3056-4546-B019-53110F05D807}"/>
    <dgm:cxn modelId="{CA285F79-FBDA-4FE8-8A93-FD31194CA48A}" type="presOf" srcId="{8A058DB6-1F52-4DC0-B60A-501DA8EF9AE6}" destId="{18E3E929-C3F7-476A-8B4A-6CF807C1EC20}" srcOrd="0" destOrd="0" presId="urn:microsoft.com/office/officeart/2005/8/layout/arrow5"/>
    <dgm:cxn modelId="{3F5CEF93-5EEB-4467-92A2-F40470D4FF91}" type="presOf" srcId="{5403DC23-AC56-4B08-8A0C-D213FEA031D4}" destId="{B6051E6B-4F0D-4240-8B04-8F2DED99E1E2}" srcOrd="0" destOrd="0" presId="urn:microsoft.com/office/officeart/2005/8/layout/arrow5"/>
    <dgm:cxn modelId="{C4CAEB6D-E4D3-42B9-9CCF-149625B63FDA}" type="presParOf" srcId="{FB73B60C-B477-484A-8AF1-4B53E670D80A}" destId="{B6051E6B-4F0D-4240-8B04-8F2DED99E1E2}" srcOrd="0" destOrd="0" presId="urn:microsoft.com/office/officeart/2005/8/layout/arrow5"/>
    <dgm:cxn modelId="{09176E0D-3BC5-4F5B-8166-E3E02FF0B1B8}" type="presParOf" srcId="{FB73B60C-B477-484A-8AF1-4B53E670D80A}" destId="{18E3E929-C3F7-476A-8B4A-6CF807C1EC20}" srcOrd="1" destOrd="0" presId="urn:microsoft.com/office/officeart/2005/8/layout/arrow5"/>
  </dgm:cxnLst>
  <dgm:bg>
    <a:solidFill>
      <a:srgbClr val="FFC000">
        <a:alpha val="75000"/>
      </a:srgb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8F2432-1CD9-4AFF-A0AC-E8DEBA696365}"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n-US"/>
        </a:p>
      </dgm:t>
    </dgm:pt>
    <dgm:pt modelId="{F3FCA8E4-6807-497E-B81D-674DA2F489CA}">
      <dgm:prSet phldrT="[Text]"/>
      <dgm:spPr/>
      <dgm:t>
        <a:bodyPr/>
        <a:lstStyle/>
        <a:p>
          <a:r>
            <a:rPr lang="en-US" dirty="0" smtClean="0"/>
            <a:t>White 	</a:t>
          </a:r>
          <a:endParaRPr lang="en-US" dirty="0"/>
        </a:p>
      </dgm:t>
    </dgm:pt>
    <dgm:pt modelId="{6A1E1236-9E6C-4F8C-B516-3EE8D96B3EFE}" type="parTrans" cxnId="{C8185EA1-C95D-410D-8F88-717623E67068}">
      <dgm:prSet/>
      <dgm:spPr/>
      <dgm:t>
        <a:bodyPr/>
        <a:lstStyle/>
        <a:p>
          <a:endParaRPr lang="en-US"/>
        </a:p>
      </dgm:t>
    </dgm:pt>
    <dgm:pt modelId="{9B7E8DF5-DCE2-4B9C-85EC-735EA70173DF}" type="sibTrans" cxnId="{C8185EA1-C95D-410D-8F88-717623E67068}">
      <dgm:prSet/>
      <dgm:spPr/>
      <dgm:t>
        <a:bodyPr/>
        <a:lstStyle/>
        <a:p>
          <a:endParaRPr lang="en-US"/>
        </a:p>
      </dgm:t>
    </dgm:pt>
    <dgm:pt modelId="{1DCCA724-08A3-4766-85DC-9983F3534B90}">
      <dgm:prSet phldrT="[Text]"/>
      <dgm:spPr/>
      <dgm:t>
        <a:bodyPr/>
        <a:lstStyle/>
        <a:p>
          <a:r>
            <a:rPr lang="en-US" dirty="0" smtClean="0"/>
            <a:t>Black</a:t>
          </a:r>
          <a:endParaRPr lang="en-US" dirty="0"/>
        </a:p>
      </dgm:t>
    </dgm:pt>
    <dgm:pt modelId="{0E348F57-0B7C-4F26-B27E-F83B346BAFFC}" type="parTrans" cxnId="{C024D3AF-D2CF-4E84-A575-39A6F9E32DD7}">
      <dgm:prSet/>
      <dgm:spPr/>
      <dgm:t>
        <a:bodyPr/>
        <a:lstStyle/>
        <a:p>
          <a:endParaRPr lang="en-US"/>
        </a:p>
      </dgm:t>
    </dgm:pt>
    <dgm:pt modelId="{1861E9A3-2B56-4DAF-85C3-F330B216F79E}" type="sibTrans" cxnId="{C024D3AF-D2CF-4E84-A575-39A6F9E32DD7}">
      <dgm:prSet/>
      <dgm:spPr/>
      <dgm:t>
        <a:bodyPr/>
        <a:lstStyle/>
        <a:p>
          <a:endParaRPr lang="en-US"/>
        </a:p>
      </dgm:t>
    </dgm:pt>
    <dgm:pt modelId="{EF9B1CB2-0772-4334-9750-CCBF7A00FFD5}">
      <dgm:prSet phldrT="[Text]"/>
      <dgm:spPr/>
      <dgm:t>
        <a:bodyPr/>
        <a:lstStyle/>
        <a:p>
          <a:r>
            <a:rPr lang="en-US" dirty="0" smtClean="0"/>
            <a:t>Asian</a:t>
          </a:r>
          <a:endParaRPr lang="en-US" dirty="0"/>
        </a:p>
      </dgm:t>
    </dgm:pt>
    <dgm:pt modelId="{1A015046-4274-41D6-A741-4FDA10ED2C71}" type="parTrans" cxnId="{AE08DE0C-06FD-4A83-8064-0856D801B650}">
      <dgm:prSet/>
      <dgm:spPr/>
      <dgm:t>
        <a:bodyPr/>
        <a:lstStyle/>
        <a:p>
          <a:endParaRPr lang="en-US"/>
        </a:p>
      </dgm:t>
    </dgm:pt>
    <dgm:pt modelId="{002EA7DD-7931-418E-8137-D349D2B1AE21}" type="sibTrans" cxnId="{AE08DE0C-06FD-4A83-8064-0856D801B650}">
      <dgm:prSet/>
      <dgm:spPr/>
      <dgm:t>
        <a:bodyPr/>
        <a:lstStyle/>
        <a:p>
          <a:endParaRPr lang="en-US"/>
        </a:p>
      </dgm:t>
    </dgm:pt>
    <dgm:pt modelId="{6D18DA75-61ED-4AED-8B4D-C0160ACEDC21}">
      <dgm:prSet phldrT="[Text]"/>
      <dgm:spPr/>
      <dgm:t>
        <a:bodyPr/>
        <a:lstStyle/>
        <a:p>
          <a:r>
            <a:rPr lang="en-US" dirty="0" smtClean="0"/>
            <a:t>Hispanic</a:t>
          </a:r>
          <a:endParaRPr lang="en-US" dirty="0"/>
        </a:p>
      </dgm:t>
    </dgm:pt>
    <dgm:pt modelId="{8996EBC2-A99B-471B-9A29-F41FE8951050}" type="parTrans" cxnId="{1560CCD0-6DCE-4075-8762-0131DEE582E3}">
      <dgm:prSet/>
      <dgm:spPr/>
      <dgm:t>
        <a:bodyPr/>
        <a:lstStyle/>
        <a:p>
          <a:endParaRPr lang="en-US"/>
        </a:p>
      </dgm:t>
    </dgm:pt>
    <dgm:pt modelId="{100910A0-7049-47B2-BDDD-CF89DE3A8A7F}" type="sibTrans" cxnId="{1560CCD0-6DCE-4075-8762-0131DEE582E3}">
      <dgm:prSet/>
      <dgm:spPr/>
      <dgm:t>
        <a:bodyPr/>
        <a:lstStyle/>
        <a:p>
          <a:endParaRPr lang="en-US"/>
        </a:p>
      </dgm:t>
    </dgm:pt>
    <dgm:pt modelId="{1810F64A-E14A-43D0-8297-55C02DB35BE3}" type="pres">
      <dgm:prSet presAssocID="{108F2432-1CD9-4AFF-A0AC-E8DEBA696365}" presName="diagram" presStyleCnt="0">
        <dgm:presLayoutVars>
          <dgm:dir/>
          <dgm:resizeHandles val="exact"/>
        </dgm:presLayoutVars>
      </dgm:prSet>
      <dgm:spPr/>
      <dgm:t>
        <a:bodyPr/>
        <a:lstStyle/>
        <a:p>
          <a:endParaRPr lang="en-US"/>
        </a:p>
      </dgm:t>
    </dgm:pt>
    <dgm:pt modelId="{FE060BC1-5C5F-4347-B221-8BDA0174D99A}" type="pres">
      <dgm:prSet presAssocID="{F3FCA8E4-6807-497E-B81D-674DA2F489CA}" presName="node" presStyleLbl="node1" presStyleIdx="0" presStyleCnt="4">
        <dgm:presLayoutVars>
          <dgm:bulletEnabled val="1"/>
        </dgm:presLayoutVars>
      </dgm:prSet>
      <dgm:spPr/>
      <dgm:t>
        <a:bodyPr/>
        <a:lstStyle/>
        <a:p>
          <a:endParaRPr lang="en-US"/>
        </a:p>
      </dgm:t>
    </dgm:pt>
    <dgm:pt modelId="{D86625CE-C340-402C-A754-13EF1F9B22FA}" type="pres">
      <dgm:prSet presAssocID="{9B7E8DF5-DCE2-4B9C-85EC-735EA70173DF}" presName="sibTrans" presStyleCnt="0"/>
      <dgm:spPr/>
    </dgm:pt>
    <dgm:pt modelId="{B93A7861-3DA9-4F0C-9784-1105EF4AEC5E}" type="pres">
      <dgm:prSet presAssocID="{1DCCA724-08A3-4766-85DC-9983F3534B90}" presName="node" presStyleLbl="node1" presStyleIdx="1" presStyleCnt="4">
        <dgm:presLayoutVars>
          <dgm:bulletEnabled val="1"/>
        </dgm:presLayoutVars>
      </dgm:prSet>
      <dgm:spPr/>
      <dgm:t>
        <a:bodyPr/>
        <a:lstStyle/>
        <a:p>
          <a:endParaRPr lang="en-US"/>
        </a:p>
      </dgm:t>
    </dgm:pt>
    <dgm:pt modelId="{5A0BD23B-96E1-4C36-9BF8-4294E03D089E}" type="pres">
      <dgm:prSet presAssocID="{1861E9A3-2B56-4DAF-85C3-F330B216F79E}" presName="sibTrans" presStyleCnt="0"/>
      <dgm:spPr/>
    </dgm:pt>
    <dgm:pt modelId="{E499E996-83DB-4CB3-9022-F07243DA843B}" type="pres">
      <dgm:prSet presAssocID="{EF9B1CB2-0772-4334-9750-CCBF7A00FFD5}" presName="node" presStyleLbl="node1" presStyleIdx="2" presStyleCnt="4">
        <dgm:presLayoutVars>
          <dgm:bulletEnabled val="1"/>
        </dgm:presLayoutVars>
      </dgm:prSet>
      <dgm:spPr/>
      <dgm:t>
        <a:bodyPr/>
        <a:lstStyle/>
        <a:p>
          <a:endParaRPr lang="en-US"/>
        </a:p>
      </dgm:t>
    </dgm:pt>
    <dgm:pt modelId="{E00CBD84-30BF-474C-9D34-DEFC55C3DA73}" type="pres">
      <dgm:prSet presAssocID="{002EA7DD-7931-418E-8137-D349D2B1AE21}" presName="sibTrans" presStyleCnt="0"/>
      <dgm:spPr/>
    </dgm:pt>
    <dgm:pt modelId="{1811AB87-D163-468E-A22C-9155C24C3332}" type="pres">
      <dgm:prSet presAssocID="{6D18DA75-61ED-4AED-8B4D-C0160ACEDC21}" presName="node" presStyleLbl="node1" presStyleIdx="3" presStyleCnt="4">
        <dgm:presLayoutVars>
          <dgm:bulletEnabled val="1"/>
        </dgm:presLayoutVars>
      </dgm:prSet>
      <dgm:spPr/>
      <dgm:t>
        <a:bodyPr/>
        <a:lstStyle/>
        <a:p>
          <a:endParaRPr lang="en-US"/>
        </a:p>
      </dgm:t>
    </dgm:pt>
  </dgm:ptLst>
  <dgm:cxnLst>
    <dgm:cxn modelId="{AE08DE0C-06FD-4A83-8064-0856D801B650}" srcId="{108F2432-1CD9-4AFF-A0AC-E8DEBA696365}" destId="{EF9B1CB2-0772-4334-9750-CCBF7A00FFD5}" srcOrd="2" destOrd="0" parTransId="{1A015046-4274-41D6-A741-4FDA10ED2C71}" sibTransId="{002EA7DD-7931-418E-8137-D349D2B1AE21}"/>
    <dgm:cxn modelId="{9980D20C-F463-45C1-B480-F9F38AAF5040}" type="presOf" srcId="{EF9B1CB2-0772-4334-9750-CCBF7A00FFD5}" destId="{E499E996-83DB-4CB3-9022-F07243DA843B}" srcOrd="0" destOrd="0" presId="urn:microsoft.com/office/officeart/2005/8/layout/default#1"/>
    <dgm:cxn modelId="{C024D3AF-D2CF-4E84-A575-39A6F9E32DD7}" srcId="{108F2432-1CD9-4AFF-A0AC-E8DEBA696365}" destId="{1DCCA724-08A3-4766-85DC-9983F3534B90}" srcOrd="1" destOrd="0" parTransId="{0E348F57-0B7C-4F26-B27E-F83B346BAFFC}" sibTransId="{1861E9A3-2B56-4DAF-85C3-F330B216F79E}"/>
    <dgm:cxn modelId="{57EEA408-3967-47C8-8175-9A4A2D65D59B}" type="presOf" srcId="{108F2432-1CD9-4AFF-A0AC-E8DEBA696365}" destId="{1810F64A-E14A-43D0-8297-55C02DB35BE3}" srcOrd="0" destOrd="0" presId="urn:microsoft.com/office/officeart/2005/8/layout/default#1"/>
    <dgm:cxn modelId="{1560CCD0-6DCE-4075-8762-0131DEE582E3}" srcId="{108F2432-1CD9-4AFF-A0AC-E8DEBA696365}" destId="{6D18DA75-61ED-4AED-8B4D-C0160ACEDC21}" srcOrd="3" destOrd="0" parTransId="{8996EBC2-A99B-471B-9A29-F41FE8951050}" sibTransId="{100910A0-7049-47B2-BDDD-CF89DE3A8A7F}"/>
    <dgm:cxn modelId="{C1969702-76BA-46D4-9635-927FA5077751}" type="presOf" srcId="{1DCCA724-08A3-4766-85DC-9983F3534B90}" destId="{B93A7861-3DA9-4F0C-9784-1105EF4AEC5E}" srcOrd="0" destOrd="0" presId="urn:microsoft.com/office/officeart/2005/8/layout/default#1"/>
    <dgm:cxn modelId="{CDCB76DD-038F-4C01-830B-A8A5E79077B5}" type="presOf" srcId="{F3FCA8E4-6807-497E-B81D-674DA2F489CA}" destId="{FE060BC1-5C5F-4347-B221-8BDA0174D99A}" srcOrd="0" destOrd="0" presId="urn:microsoft.com/office/officeart/2005/8/layout/default#1"/>
    <dgm:cxn modelId="{F76EE143-30BE-4117-B8E0-0E59F0223B43}" type="presOf" srcId="{6D18DA75-61ED-4AED-8B4D-C0160ACEDC21}" destId="{1811AB87-D163-468E-A22C-9155C24C3332}" srcOrd="0" destOrd="0" presId="urn:microsoft.com/office/officeart/2005/8/layout/default#1"/>
    <dgm:cxn modelId="{C8185EA1-C95D-410D-8F88-717623E67068}" srcId="{108F2432-1CD9-4AFF-A0AC-E8DEBA696365}" destId="{F3FCA8E4-6807-497E-B81D-674DA2F489CA}" srcOrd="0" destOrd="0" parTransId="{6A1E1236-9E6C-4F8C-B516-3EE8D96B3EFE}" sibTransId="{9B7E8DF5-DCE2-4B9C-85EC-735EA70173DF}"/>
    <dgm:cxn modelId="{BAA1E8D7-C986-4760-9E93-43EA1766519F}" type="presParOf" srcId="{1810F64A-E14A-43D0-8297-55C02DB35BE3}" destId="{FE060BC1-5C5F-4347-B221-8BDA0174D99A}" srcOrd="0" destOrd="0" presId="urn:microsoft.com/office/officeart/2005/8/layout/default#1"/>
    <dgm:cxn modelId="{59C51BF1-F3D1-4DF7-8A40-ACFD7E8701E5}" type="presParOf" srcId="{1810F64A-E14A-43D0-8297-55C02DB35BE3}" destId="{D86625CE-C340-402C-A754-13EF1F9B22FA}" srcOrd="1" destOrd="0" presId="urn:microsoft.com/office/officeart/2005/8/layout/default#1"/>
    <dgm:cxn modelId="{D670ACCC-D76D-4DF3-B53F-87F0A5BB2B48}" type="presParOf" srcId="{1810F64A-E14A-43D0-8297-55C02DB35BE3}" destId="{B93A7861-3DA9-4F0C-9784-1105EF4AEC5E}" srcOrd="2" destOrd="0" presId="urn:microsoft.com/office/officeart/2005/8/layout/default#1"/>
    <dgm:cxn modelId="{59676FE1-F120-47E2-A0E6-76FD5B3A2077}" type="presParOf" srcId="{1810F64A-E14A-43D0-8297-55C02DB35BE3}" destId="{5A0BD23B-96E1-4C36-9BF8-4294E03D089E}" srcOrd="3" destOrd="0" presId="urn:microsoft.com/office/officeart/2005/8/layout/default#1"/>
    <dgm:cxn modelId="{96119B3E-9417-4BA9-B941-4DDD92284A0D}" type="presParOf" srcId="{1810F64A-E14A-43D0-8297-55C02DB35BE3}" destId="{E499E996-83DB-4CB3-9022-F07243DA843B}" srcOrd="4" destOrd="0" presId="urn:microsoft.com/office/officeart/2005/8/layout/default#1"/>
    <dgm:cxn modelId="{1C087F5B-B1E3-4B6F-8B34-72C45CD0EF9D}" type="presParOf" srcId="{1810F64A-E14A-43D0-8297-55C02DB35BE3}" destId="{E00CBD84-30BF-474C-9D34-DEFC55C3DA73}" srcOrd="5" destOrd="0" presId="urn:microsoft.com/office/officeart/2005/8/layout/default#1"/>
    <dgm:cxn modelId="{BA83A373-3E39-41C3-8E54-CB396C6A69EB}" type="presParOf" srcId="{1810F64A-E14A-43D0-8297-55C02DB35BE3}" destId="{1811AB87-D163-468E-A22C-9155C24C3332}" srcOrd="6" destOrd="0" presId="urn:microsoft.com/office/officeart/2005/8/layout/default#1"/>
  </dgm:cxnLst>
  <dgm:bg>
    <a:solidFill>
      <a:schemeClr val="accent2">
        <a:lumMod val="40000"/>
        <a:lumOff val="60000"/>
        <a:alpha val="83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A488D8-BB0B-41BF-88B9-8A0120C6AE59}" type="doc">
      <dgm:prSet loTypeId="urn:microsoft.com/office/officeart/2005/8/layout/equation2" loCatId="relationship" qsTypeId="urn:microsoft.com/office/officeart/2005/8/quickstyle/simple1" qsCatId="simple" csTypeId="urn:microsoft.com/office/officeart/2005/8/colors/colorful1#1" csCatId="colorful" phldr="1"/>
      <dgm:spPr/>
    </dgm:pt>
    <dgm:pt modelId="{7B738AAA-8217-4A99-8503-DA3EC77C0F73}">
      <dgm:prSet phldrT="[Text]" custT="1"/>
      <dgm:spPr/>
      <dgm:t>
        <a:bodyPr/>
        <a:lstStyle/>
        <a:p>
          <a:pPr>
            <a:lnSpc>
              <a:spcPct val="100000"/>
            </a:lnSpc>
            <a:spcAft>
              <a:spcPts val="0"/>
            </a:spcAft>
          </a:pPr>
          <a:r>
            <a:rPr lang="en-US" sz="1800" dirty="0" smtClean="0">
              <a:latin typeface="Times New Roman" pitchFamily="18" charset="0"/>
              <a:cs typeface="Times New Roman" pitchFamily="18" charset="0"/>
            </a:rPr>
            <a:t>Census Tract </a:t>
          </a:r>
        </a:p>
        <a:p>
          <a:pPr>
            <a:lnSpc>
              <a:spcPct val="100000"/>
            </a:lnSpc>
            <a:spcAft>
              <a:spcPts val="0"/>
            </a:spcAft>
          </a:pPr>
          <a:r>
            <a:rPr lang="en-US" sz="1800" dirty="0" smtClean="0">
              <a:latin typeface="Times New Roman" pitchFamily="18" charset="0"/>
              <a:cs typeface="Times New Roman" pitchFamily="18" charset="0"/>
            </a:rPr>
            <a:t>2010</a:t>
          </a:r>
          <a:endParaRPr lang="en-US" sz="1800" dirty="0">
            <a:latin typeface="Times New Roman" pitchFamily="18" charset="0"/>
            <a:cs typeface="Times New Roman" pitchFamily="18" charset="0"/>
          </a:endParaRPr>
        </a:p>
      </dgm:t>
    </dgm:pt>
    <dgm:pt modelId="{619BD910-CE4F-480A-904E-D517AF79D2A0}" type="parTrans" cxnId="{4F4D7A02-607D-4E7E-B272-55B1F6D50131}">
      <dgm:prSet/>
      <dgm:spPr/>
      <dgm:t>
        <a:bodyPr/>
        <a:lstStyle/>
        <a:p>
          <a:endParaRPr lang="en-US"/>
        </a:p>
      </dgm:t>
    </dgm:pt>
    <dgm:pt modelId="{AB3A7155-54D9-4BC6-81ED-9D10289460FA}" type="sibTrans" cxnId="{4F4D7A02-607D-4E7E-B272-55B1F6D50131}">
      <dgm:prSet/>
      <dgm:spPr/>
      <dgm:t>
        <a:bodyPr/>
        <a:lstStyle/>
        <a:p>
          <a:endParaRPr lang="en-US"/>
        </a:p>
      </dgm:t>
    </dgm:pt>
    <dgm:pt modelId="{1B825DF9-9FA3-4D0A-B59E-DECDAFF9BED6}">
      <dgm:prSet phldrT="[Text]" custT="1"/>
      <dgm:spPr/>
      <dgm:t>
        <a:bodyPr/>
        <a:lstStyle/>
        <a:p>
          <a:pPr>
            <a:lnSpc>
              <a:spcPct val="100000"/>
            </a:lnSpc>
            <a:spcAft>
              <a:spcPts val="0"/>
            </a:spcAft>
          </a:pPr>
          <a:r>
            <a:rPr lang="en-US" sz="1600" dirty="0" smtClean="0">
              <a:latin typeface="Times New Roman" pitchFamily="18" charset="0"/>
              <a:cs typeface="Times New Roman" pitchFamily="18" charset="0"/>
            </a:rPr>
            <a:t>USDA Food Desert</a:t>
          </a:r>
        </a:p>
        <a:p>
          <a:pPr>
            <a:lnSpc>
              <a:spcPct val="100000"/>
            </a:lnSpc>
            <a:spcAft>
              <a:spcPts val="0"/>
            </a:spcAft>
          </a:pPr>
          <a:r>
            <a:rPr lang="en-US" sz="1600" dirty="0" smtClean="0">
              <a:latin typeface="Times New Roman" pitchFamily="18" charset="0"/>
              <a:cs typeface="Times New Roman" pitchFamily="18" charset="0"/>
            </a:rPr>
            <a:t>2010</a:t>
          </a:r>
          <a:endParaRPr lang="en-US" sz="1600" dirty="0">
            <a:latin typeface="Times New Roman" pitchFamily="18" charset="0"/>
            <a:cs typeface="Times New Roman" pitchFamily="18" charset="0"/>
          </a:endParaRPr>
        </a:p>
      </dgm:t>
    </dgm:pt>
    <dgm:pt modelId="{A989F78A-485A-4E34-AF90-259987594921}" type="parTrans" cxnId="{AC81F91C-6563-49F9-A780-A24149CD47E9}">
      <dgm:prSet/>
      <dgm:spPr/>
      <dgm:t>
        <a:bodyPr/>
        <a:lstStyle/>
        <a:p>
          <a:endParaRPr lang="en-US"/>
        </a:p>
      </dgm:t>
    </dgm:pt>
    <dgm:pt modelId="{6A102BEF-07A2-4F38-9550-9C4F577B1E0E}" type="sibTrans" cxnId="{AC81F91C-6563-49F9-A780-A24149CD47E9}">
      <dgm:prSet/>
      <dgm:spPr/>
      <dgm:t>
        <a:bodyPr/>
        <a:lstStyle/>
        <a:p>
          <a:endParaRPr lang="en-US"/>
        </a:p>
      </dgm:t>
    </dgm:pt>
    <dgm:pt modelId="{54335A39-EF03-4C94-9AFD-D6D2825E982C}">
      <dgm:prSet phldrT="[Text]" custT="1"/>
      <dgm:spPr/>
      <dgm:t>
        <a:bodyPr/>
        <a:lstStyle/>
        <a:p>
          <a:r>
            <a:rPr lang="en-US" sz="3600" dirty="0" smtClean="0">
              <a:latin typeface="Times New Roman" pitchFamily="18" charset="0"/>
              <a:cs typeface="Times New Roman" pitchFamily="18" charset="0"/>
            </a:rPr>
            <a:t>Racial Composition of Food Deserts in Sacramento County</a:t>
          </a:r>
          <a:endParaRPr lang="en-US" sz="3600" dirty="0">
            <a:latin typeface="Times New Roman" pitchFamily="18" charset="0"/>
            <a:cs typeface="Times New Roman" pitchFamily="18" charset="0"/>
          </a:endParaRPr>
        </a:p>
      </dgm:t>
    </dgm:pt>
    <dgm:pt modelId="{A405BA66-DA72-4B5C-98D0-B0A72284471E}" type="parTrans" cxnId="{C1BFB4A0-1C37-4C0C-8DB6-022CB5E192F9}">
      <dgm:prSet/>
      <dgm:spPr/>
      <dgm:t>
        <a:bodyPr/>
        <a:lstStyle/>
        <a:p>
          <a:endParaRPr lang="en-US"/>
        </a:p>
      </dgm:t>
    </dgm:pt>
    <dgm:pt modelId="{36718121-2955-4380-8AFE-231ED33FDC1C}" type="sibTrans" cxnId="{C1BFB4A0-1C37-4C0C-8DB6-022CB5E192F9}">
      <dgm:prSet/>
      <dgm:spPr/>
      <dgm:t>
        <a:bodyPr/>
        <a:lstStyle/>
        <a:p>
          <a:endParaRPr lang="en-US"/>
        </a:p>
      </dgm:t>
    </dgm:pt>
    <dgm:pt modelId="{E0693482-33BF-4E58-850E-B7C982BCCB5A}" type="pres">
      <dgm:prSet presAssocID="{BDA488D8-BB0B-41BF-88B9-8A0120C6AE59}" presName="Name0" presStyleCnt="0">
        <dgm:presLayoutVars>
          <dgm:dir/>
          <dgm:resizeHandles val="exact"/>
        </dgm:presLayoutVars>
      </dgm:prSet>
      <dgm:spPr/>
    </dgm:pt>
    <dgm:pt modelId="{0727C7FC-E2AB-456D-A6ED-D64A3535D30E}" type="pres">
      <dgm:prSet presAssocID="{BDA488D8-BB0B-41BF-88B9-8A0120C6AE59}" presName="vNodes" presStyleCnt="0"/>
      <dgm:spPr/>
    </dgm:pt>
    <dgm:pt modelId="{45D59C9B-5165-41F8-A99E-5ED095098B42}" type="pres">
      <dgm:prSet presAssocID="{7B738AAA-8217-4A99-8503-DA3EC77C0F73}" presName="node" presStyleLbl="node1" presStyleIdx="0" presStyleCnt="3" custScaleX="82099" custScaleY="66068">
        <dgm:presLayoutVars>
          <dgm:bulletEnabled val="1"/>
        </dgm:presLayoutVars>
      </dgm:prSet>
      <dgm:spPr/>
      <dgm:t>
        <a:bodyPr/>
        <a:lstStyle/>
        <a:p>
          <a:endParaRPr lang="en-US"/>
        </a:p>
      </dgm:t>
    </dgm:pt>
    <dgm:pt modelId="{2CEE498B-4BE4-4913-A769-08350F3FDC93}" type="pres">
      <dgm:prSet presAssocID="{AB3A7155-54D9-4BC6-81ED-9D10289460FA}" presName="spacerT" presStyleCnt="0"/>
      <dgm:spPr/>
    </dgm:pt>
    <dgm:pt modelId="{4ABC3ED7-4A39-43BE-B44A-2B9188C75555}" type="pres">
      <dgm:prSet presAssocID="{AB3A7155-54D9-4BC6-81ED-9D10289460FA}" presName="sibTrans" presStyleLbl="sibTrans2D1" presStyleIdx="0" presStyleCnt="2" custScaleX="38908" custScaleY="56077"/>
      <dgm:spPr/>
      <dgm:t>
        <a:bodyPr/>
        <a:lstStyle/>
        <a:p>
          <a:endParaRPr lang="en-US"/>
        </a:p>
      </dgm:t>
    </dgm:pt>
    <dgm:pt modelId="{D734BBAD-8CCC-429F-BE97-BA55F5B9BA28}" type="pres">
      <dgm:prSet presAssocID="{AB3A7155-54D9-4BC6-81ED-9D10289460FA}" presName="spacerB" presStyleCnt="0"/>
      <dgm:spPr/>
    </dgm:pt>
    <dgm:pt modelId="{170C8EE4-59AB-47EF-9B7D-3290F5190C73}" type="pres">
      <dgm:prSet presAssocID="{1B825DF9-9FA3-4D0A-B59E-DECDAFF9BED6}" presName="node" presStyleLbl="node1" presStyleIdx="1" presStyleCnt="3" custScaleX="73579" custScaleY="71161">
        <dgm:presLayoutVars>
          <dgm:bulletEnabled val="1"/>
        </dgm:presLayoutVars>
      </dgm:prSet>
      <dgm:spPr/>
      <dgm:t>
        <a:bodyPr/>
        <a:lstStyle/>
        <a:p>
          <a:endParaRPr lang="en-US"/>
        </a:p>
      </dgm:t>
    </dgm:pt>
    <dgm:pt modelId="{177ED9CE-71C5-4EE8-90E7-30F0F9980417}" type="pres">
      <dgm:prSet presAssocID="{BDA488D8-BB0B-41BF-88B9-8A0120C6AE59}" presName="sibTransLast" presStyleLbl="sibTrans2D1" presStyleIdx="1" presStyleCnt="2"/>
      <dgm:spPr/>
      <dgm:t>
        <a:bodyPr/>
        <a:lstStyle/>
        <a:p>
          <a:endParaRPr lang="en-US"/>
        </a:p>
      </dgm:t>
    </dgm:pt>
    <dgm:pt modelId="{4DBDBF26-5733-4681-9361-498E9302A589}" type="pres">
      <dgm:prSet presAssocID="{BDA488D8-BB0B-41BF-88B9-8A0120C6AE59}" presName="connectorText" presStyleLbl="sibTrans2D1" presStyleIdx="1" presStyleCnt="2"/>
      <dgm:spPr/>
      <dgm:t>
        <a:bodyPr/>
        <a:lstStyle/>
        <a:p>
          <a:endParaRPr lang="en-US"/>
        </a:p>
      </dgm:t>
    </dgm:pt>
    <dgm:pt modelId="{1EA571A5-02D1-48FD-96F2-2BCCD3D4BC24}" type="pres">
      <dgm:prSet presAssocID="{BDA488D8-BB0B-41BF-88B9-8A0120C6AE59}" presName="lastNode" presStyleLbl="node1" presStyleIdx="2" presStyleCnt="3">
        <dgm:presLayoutVars>
          <dgm:bulletEnabled val="1"/>
        </dgm:presLayoutVars>
      </dgm:prSet>
      <dgm:spPr/>
      <dgm:t>
        <a:bodyPr/>
        <a:lstStyle/>
        <a:p>
          <a:endParaRPr lang="en-US"/>
        </a:p>
      </dgm:t>
    </dgm:pt>
  </dgm:ptLst>
  <dgm:cxnLst>
    <dgm:cxn modelId="{AC81F91C-6563-49F9-A780-A24149CD47E9}" srcId="{BDA488D8-BB0B-41BF-88B9-8A0120C6AE59}" destId="{1B825DF9-9FA3-4D0A-B59E-DECDAFF9BED6}" srcOrd="1" destOrd="0" parTransId="{A989F78A-485A-4E34-AF90-259987594921}" sibTransId="{6A102BEF-07A2-4F38-9550-9C4F577B1E0E}"/>
    <dgm:cxn modelId="{C1BFB4A0-1C37-4C0C-8DB6-022CB5E192F9}" srcId="{BDA488D8-BB0B-41BF-88B9-8A0120C6AE59}" destId="{54335A39-EF03-4C94-9AFD-D6D2825E982C}" srcOrd="2" destOrd="0" parTransId="{A405BA66-DA72-4B5C-98D0-B0A72284471E}" sibTransId="{36718121-2955-4380-8AFE-231ED33FDC1C}"/>
    <dgm:cxn modelId="{2D1897BF-ED61-4798-91D1-ABDEF7D34DD8}" type="presOf" srcId="{AB3A7155-54D9-4BC6-81ED-9D10289460FA}" destId="{4ABC3ED7-4A39-43BE-B44A-2B9188C75555}" srcOrd="0" destOrd="0" presId="urn:microsoft.com/office/officeart/2005/8/layout/equation2"/>
    <dgm:cxn modelId="{35298217-3868-44B3-8862-2837F79DCCBC}" type="presOf" srcId="{7B738AAA-8217-4A99-8503-DA3EC77C0F73}" destId="{45D59C9B-5165-41F8-A99E-5ED095098B42}" srcOrd="0" destOrd="0" presId="urn:microsoft.com/office/officeart/2005/8/layout/equation2"/>
    <dgm:cxn modelId="{52DA1010-730C-42A3-B606-C75212531C8D}" type="presOf" srcId="{54335A39-EF03-4C94-9AFD-D6D2825E982C}" destId="{1EA571A5-02D1-48FD-96F2-2BCCD3D4BC24}" srcOrd="0" destOrd="0" presId="urn:microsoft.com/office/officeart/2005/8/layout/equation2"/>
    <dgm:cxn modelId="{8C1AF3F3-7486-4AF9-AF62-08ECB0CEB8DE}" type="presOf" srcId="{6A102BEF-07A2-4F38-9550-9C4F577B1E0E}" destId="{4DBDBF26-5733-4681-9361-498E9302A589}" srcOrd="1" destOrd="0" presId="urn:microsoft.com/office/officeart/2005/8/layout/equation2"/>
    <dgm:cxn modelId="{B0A0C44C-959A-45EA-A5C4-EA3D085EA124}" type="presOf" srcId="{1B825DF9-9FA3-4D0A-B59E-DECDAFF9BED6}" destId="{170C8EE4-59AB-47EF-9B7D-3290F5190C73}" srcOrd="0" destOrd="0" presId="urn:microsoft.com/office/officeart/2005/8/layout/equation2"/>
    <dgm:cxn modelId="{C657F1CD-1573-4AE3-9217-743054BFA123}" type="presOf" srcId="{6A102BEF-07A2-4F38-9550-9C4F577B1E0E}" destId="{177ED9CE-71C5-4EE8-90E7-30F0F9980417}" srcOrd="0" destOrd="0" presId="urn:microsoft.com/office/officeart/2005/8/layout/equation2"/>
    <dgm:cxn modelId="{9832BAB0-351E-4EC9-BA3A-A63D58958AE1}" type="presOf" srcId="{BDA488D8-BB0B-41BF-88B9-8A0120C6AE59}" destId="{E0693482-33BF-4E58-850E-B7C982BCCB5A}" srcOrd="0" destOrd="0" presId="urn:microsoft.com/office/officeart/2005/8/layout/equation2"/>
    <dgm:cxn modelId="{4F4D7A02-607D-4E7E-B272-55B1F6D50131}" srcId="{BDA488D8-BB0B-41BF-88B9-8A0120C6AE59}" destId="{7B738AAA-8217-4A99-8503-DA3EC77C0F73}" srcOrd="0" destOrd="0" parTransId="{619BD910-CE4F-480A-904E-D517AF79D2A0}" sibTransId="{AB3A7155-54D9-4BC6-81ED-9D10289460FA}"/>
    <dgm:cxn modelId="{9E5E49EF-3423-4B21-A660-F6BE050995B2}" type="presParOf" srcId="{E0693482-33BF-4E58-850E-B7C982BCCB5A}" destId="{0727C7FC-E2AB-456D-A6ED-D64A3535D30E}" srcOrd="0" destOrd="0" presId="urn:microsoft.com/office/officeart/2005/8/layout/equation2"/>
    <dgm:cxn modelId="{10430883-E24F-433C-95BD-2E63526A400C}" type="presParOf" srcId="{0727C7FC-E2AB-456D-A6ED-D64A3535D30E}" destId="{45D59C9B-5165-41F8-A99E-5ED095098B42}" srcOrd="0" destOrd="0" presId="urn:microsoft.com/office/officeart/2005/8/layout/equation2"/>
    <dgm:cxn modelId="{1875793F-9439-4E88-904B-E887FB171ADE}" type="presParOf" srcId="{0727C7FC-E2AB-456D-A6ED-D64A3535D30E}" destId="{2CEE498B-4BE4-4913-A769-08350F3FDC93}" srcOrd="1" destOrd="0" presId="urn:microsoft.com/office/officeart/2005/8/layout/equation2"/>
    <dgm:cxn modelId="{0E8DB27C-48C1-422F-8416-C0E18A8B815D}" type="presParOf" srcId="{0727C7FC-E2AB-456D-A6ED-D64A3535D30E}" destId="{4ABC3ED7-4A39-43BE-B44A-2B9188C75555}" srcOrd="2" destOrd="0" presId="urn:microsoft.com/office/officeart/2005/8/layout/equation2"/>
    <dgm:cxn modelId="{8E67F593-3C59-4840-B792-C0EF04059152}" type="presParOf" srcId="{0727C7FC-E2AB-456D-A6ED-D64A3535D30E}" destId="{D734BBAD-8CCC-429F-BE97-BA55F5B9BA28}" srcOrd="3" destOrd="0" presId="urn:microsoft.com/office/officeart/2005/8/layout/equation2"/>
    <dgm:cxn modelId="{0C8141D0-39F5-4B84-B2AF-DA3D196CACF1}" type="presParOf" srcId="{0727C7FC-E2AB-456D-A6ED-D64A3535D30E}" destId="{170C8EE4-59AB-47EF-9B7D-3290F5190C73}" srcOrd="4" destOrd="0" presId="urn:microsoft.com/office/officeart/2005/8/layout/equation2"/>
    <dgm:cxn modelId="{44D565D2-AABF-48E8-9C15-ACE137452A7C}" type="presParOf" srcId="{E0693482-33BF-4E58-850E-B7C982BCCB5A}" destId="{177ED9CE-71C5-4EE8-90E7-30F0F9980417}" srcOrd="1" destOrd="0" presId="urn:microsoft.com/office/officeart/2005/8/layout/equation2"/>
    <dgm:cxn modelId="{CEE0D4F7-A7F4-48E8-9163-81E28582FD50}" type="presParOf" srcId="{177ED9CE-71C5-4EE8-90E7-30F0F9980417}" destId="{4DBDBF26-5733-4681-9361-498E9302A589}" srcOrd="0" destOrd="0" presId="urn:microsoft.com/office/officeart/2005/8/layout/equation2"/>
    <dgm:cxn modelId="{1068B484-F999-4F74-A4C8-6F5783DCAFD1}" type="presParOf" srcId="{E0693482-33BF-4E58-850E-B7C982BCCB5A}" destId="{1EA571A5-02D1-48FD-96F2-2BCCD3D4BC24}" srcOrd="2" destOrd="0" presId="urn:microsoft.com/office/officeart/2005/8/layout/equation2"/>
  </dgm:cxnLst>
  <dgm:bg>
    <a:solidFill>
      <a:schemeClr val="accent2">
        <a:lumMod val="40000"/>
        <a:lumOff val="60000"/>
        <a:alpha val="8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0.36134</cdr:x>
      <cdr:y>0.90361</cdr:y>
    </cdr:from>
    <cdr:to>
      <cdr:x>0.5042</cdr:x>
      <cdr:y>1</cdr:y>
    </cdr:to>
    <cdr:sp macro="" textlink="">
      <cdr:nvSpPr>
        <cdr:cNvPr id="2" name="TextBox 1"/>
        <cdr:cNvSpPr txBox="1"/>
      </cdr:nvSpPr>
      <cdr:spPr>
        <a:xfrm xmlns:a="http://schemas.openxmlformats.org/drawingml/2006/main">
          <a:off x="3276600" y="5715000"/>
          <a:ext cx="1295400" cy="609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800" dirty="0" smtClean="0">
              <a:solidFill>
                <a:schemeClr val="bg1"/>
              </a:solidFill>
              <a:latin typeface="Times New Roman" pitchFamily="18" charset="0"/>
              <a:cs typeface="Times New Roman" pitchFamily="18" charset="0"/>
            </a:rPr>
            <a:t>2000</a:t>
          </a:r>
          <a:endParaRPr lang="en-US" sz="2800" dirty="0">
            <a:solidFill>
              <a:schemeClr val="bg1"/>
            </a:solidFill>
            <a:latin typeface="Times New Roman" pitchFamily="18" charset="0"/>
            <a:cs typeface="Times New Roman" pitchFamily="18" charset="0"/>
          </a:endParaRPr>
        </a:p>
      </cdr:txBody>
    </cdr:sp>
  </cdr:relSizeAnchor>
  <cdr:relSizeAnchor xmlns:cdr="http://schemas.openxmlformats.org/drawingml/2006/chartDrawing">
    <cdr:from>
      <cdr:x>0.59664</cdr:x>
      <cdr:y>0.90361</cdr:y>
    </cdr:from>
    <cdr:to>
      <cdr:x>0.7395</cdr:x>
      <cdr:y>1</cdr:y>
    </cdr:to>
    <cdr:sp macro="" textlink="">
      <cdr:nvSpPr>
        <cdr:cNvPr id="3" name="TextBox 1"/>
        <cdr:cNvSpPr txBox="1"/>
      </cdr:nvSpPr>
      <cdr:spPr>
        <a:xfrm xmlns:a="http://schemas.openxmlformats.org/drawingml/2006/main">
          <a:off x="5410200" y="5715000"/>
          <a:ext cx="1295400" cy="609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800" dirty="0" smtClean="0">
              <a:solidFill>
                <a:sysClr val="window" lastClr="FFFFFF"/>
              </a:solidFill>
              <a:latin typeface="Times New Roman" pitchFamily="18" charset="0"/>
              <a:cs typeface="Times New Roman" pitchFamily="18" charset="0"/>
            </a:rPr>
            <a:t>2010</a:t>
          </a:r>
          <a:endParaRPr lang="en-US" sz="2800" dirty="0">
            <a:solidFill>
              <a:sysClr val="window" lastClr="FFFFFF"/>
            </a:solidFill>
            <a:latin typeface="Times New Roman" pitchFamily="18" charset="0"/>
            <a:cs typeface="Times New Roman" pitchFamily="18" charset="0"/>
          </a:endParaRPr>
        </a:p>
      </cdr:txBody>
    </cdr:sp>
  </cdr:relSizeAnchor>
  <cdr:relSizeAnchor xmlns:cdr="http://schemas.openxmlformats.org/drawingml/2006/chartDrawing">
    <cdr:from>
      <cdr:x>0.7963</cdr:x>
      <cdr:y>0.15278</cdr:y>
    </cdr:from>
    <cdr:to>
      <cdr:x>0.93519</cdr:x>
      <cdr:y>0.875</cdr:y>
    </cdr:to>
    <cdr:sp macro="" textlink="">
      <cdr:nvSpPr>
        <cdr:cNvPr id="4" name="Up Arrow 3"/>
        <cdr:cNvSpPr/>
      </cdr:nvSpPr>
      <cdr:spPr>
        <a:xfrm xmlns:a="http://schemas.openxmlformats.org/drawingml/2006/main">
          <a:off x="6553200" y="838200"/>
          <a:ext cx="1143000" cy="3962400"/>
        </a:xfrm>
        <a:prstGeom xmlns:a="http://schemas.openxmlformats.org/drawingml/2006/main" prst="upArrow">
          <a:avLst/>
        </a:prstGeom>
        <a:solidFill xmlns:a="http://schemas.openxmlformats.org/drawingml/2006/main">
          <a:srgbClr val="002060"/>
        </a:solidFill>
        <a:ln xmlns:a="http://schemas.openxmlformats.org/drawingml/2006/main" w="25400" cap="flat" cmpd="sng" algn="ctr">
          <a:solidFill>
            <a:srgbClr val="002060"/>
          </a:solidFill>
          <a:prstDash val="solid"/>
        </a:ln>
        <a:effectLst xmlns:a="http://schemas.openxmlformats.org/drawingml/2006/main"/>
        <a:scene3d xmlns:a="http://schemas.openxmlformats.org/drawingml/2006/main">
          <a:camera prst="orthographicFront">
            <a:rot lat="598846" lon="21296540" rev="21573483"/>
          </a:camera>
          <a:lightRig rig="threePt" dir="t"/>
        </a:scene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270"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r>
            <a:rPr lang="en-US" sz="4800" dirty="0" smtClean="0">
              <a:solidFill>
                <a:schemeClr val="bg1"/>
              </a:solidFill>
              <a:latin typeface="Times New Roman" pitchFamily="18" charset="0"/>
              <a:cs typeface="Times New Roman" pitchFamily="18" charset="0"/>
            </a:rPr>
            <a:t>35%</a:t>
          </a:r>
          <a:endParaRPr lang="en-US" sz="4800" dirty="0">
            <a:solidFill>
              <a:schemeClr val="bg1"/>
            </a:solidFill>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4314F7-6B90-473A-9486-4544BAC1F1F8}" type="datetimeFigureOut">
              <a:rPr lang="en-US" smtClean="0"/>
              <a:pPr/>
              <a:t>6/17/2016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CC7D6-5B4B-448B-935F-B208FA7ECA61}" type="slidenum">
              <a:rPr lang="en-US" smtClean="0"/>
              <a:pPr/>
              <a:t>‹#›</a:t>
            </a:fld>
            <a:endParaRPr lang="en-US"/>
          </a:p>
        </p:txBody>
      </p:sp>
    </p:spTree>
    <p:extLst>
      <p:ext uri="{BB962C8B-B14F-4D97-AF65-F5344CB8AC3E}">
        <p14:creationId xmlns:p14="http://schemas.microsoft.com/office/powerpoint/2010/main" val="45390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imaged</a:t>
            </a:r>
            <a:r>
              <a:rPr lang="en-US" baseline="0" dirty="0" smtClean="0"/>
              <a:t> provoked by when we think of the word desert are “dry”, “desolate”, “cactus”, and “camels”. Even if those images are not the first to come to your mind the ones that do are seldom pleasant. We see Deserts as places where whether conditions so harsh, few plants can even grow. </a:t>
            </a:r>
            <a:r>
              <a:rPr lang="en-US" baseline="0" smtClean="0"/>
              <a:t>But </a:t>
            </a:r>
            <a:r>
              <a:rPr lang="en-US" baseline="0" dirty="0" smtClean="0"/>
              <a:t>would the word desert invoke a image of a major city?   </a:t>
            </a:r>
            <a:endParaRPr lang="en-US" dirty="0"/>
          </a:p>
        </p:txBody>
      </p:sp>
      <p:sp>
        <p:nvSpPr>
          <p:cNvPr id="4" name="Slide Number Placeholder 3"/>
          <p:cNvSpPr>
            <a:spLocks noGrp="1"/>
          </p:cNvSpPr>
          <p:nvPr>
            <p:ph type="sldNum" sz="quarter" idx="10"/>
          </p:nvPr>
        </p:nvSpPr>
        <p:spPr/>
        <p:txBody>
          <a:bodyPr/>
          <a:lstStyle/>
          <a:p>
            <a:fld id="{FD4CC7D6-5B4B-448B-935F-B208FA7ECA61}" type="slidenum">
              <a:rPr lang="en-US" smtClean="0"/>
              <a:pPr/>
              <a:t>1</a:t>
            </a:fld>
            <a:endParaRPr lang="en-US"/>
          </a:p>
        </p:txBody>
      </p:sp>
    </p:spTree>
    <p:extLst>
      <p:ext uri="{BB962C8B-B14F-4D97-AF65-F5344CB8AC3E}">
        <p14:creationId xmlns:p14="http://schemas.microsoft.com/office/powerpoint/2010/main" val="152667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To test this hypothesis</a:t>
            </a:r>
            <a:r>
              <a:rPr lang="en-US" baseline="0" dirty="0" smtClean="0">
                <a:latin typeface="Times New Roman" pitchFamily="18" charset="0"/>
                <a:cs typeface="Times New Roman" pitchFamily="18" charset="0"/>
              </a:rPr>
              <a:t> I merged data sets from </a:t>
            </a:r>
            <a:r>
              <a:rPr lang="en-US" sz="1200" kern="1200" dirty="0" smtClean="0">
                <a:solidFill>
                  <a:schemeClr val="tx1"/>
                </a:solidFill>
                <a:effectLst/>
                <a:latin typeface="+mn-lt"/>
                <a:ea typeface="+mn-ea"/>
                <a:cs typeface="+mn-cs"/>
              </a:rPr>
              <a:t>the USDA data and the Census Bureau. The racial composition at the tract level was gathered from the 2010 Census report while the food deserts data for Sacramento County was gathered from the USDA.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D4CC7D6-5B4B-448B-935F-B208FA7ECA61}" type="slidenum">
              <a:rPr lang="en-US" smtClean="0"/>
              <a:pPr/>
              <a:t>10</a:t>
            </a:fld>
            <a:endParaRPr lang="en-US"/>
          </a:p>
        </p:txBody>
      </p:sp>
    </p:spTree>
    <p:extLst>
      <p:ext uri="{BB962C8B-B14F-4D97-AF65-F5344CB8AC3E}">
        <p14:creationId xmlns:p14="http://schemas.microsoft.com/office/powerpoint/2010/main" val="554893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this study, race is the independent variable categorized as “White,” “Black,” “Asian” and “Hispanic.”</a:t>
            </a:r>
            <a:endParaRPr lang="en-US" dirty="0"/>
          </a:p>
        </p:txBody>
      </p:sp>
      <p:sp>
        <p:nvSpPr>
          <p:cNvPr id="4" name="Slide Number Placeholder 3"/>
          <p:cNvSpPr>
            <a:spLocks noGrp="1"/>
          </p:cNvSpPr>
          <p:nvPr>
            <p:ph type="sldNum" sz="quarter" idx="10"/>
          </p:nvPr>
        </p:nvSpPr>
        <p:spPr/>
        <p:txBody>
          <a:bodyPr/>
          <a:lstStyle/>
          <a:p>
            <a:fld id="{FD4CC7D6-5B4B-448B-935F-B208FA7ECA61}" type="slidenum">
              <a:rPr lang="en-US" smtClean="0"/>
              <a:pPr/>
              <a:t>11</a:t>
            </a:fld>
            <a:endParaRPr lang="en-US"/>
          </a:p>
        </p:txBody>
      </p:sp>
    </p:spTree>
    <p:extLst>
      <p:ext uri="{BB962C8B-B14F-4D97-AF65-F5344CB8AC3E}">
        <p14:creationId xmlns:p14="http://schemas.microsoft.com/office/powerpoint/2010/main" val="2562478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a:t>
            </a:r>
            <a:r>
              <a:rPr lang="en-US" sz="1200" kern="1200" baseline="0" dirty="0" smtClean="0">
                <a:solidFill>
                  <a:schemeClr val="tx1"/>
                </a:solidFill>
                <a:effectLst/>
                <a:latin typeface="+mn-lt"/>
                <a:ea typeface="+mn-ea"/>
                <a:cs typeface="+mn-cs"/>
              </a:rPr>
              <a:t> this information was compiled </a:t>
            </a:r>
            <a:r>
              <a:rPr lang="en-US" sz="1200" kern="1200" dirty="0" smtClean="0">
                <a:solidFill>
                  <a:schemeClr val="tx1"/>
                </a:solidFill>
                <a:effectLst/>
                <a:latin typeface="+mn-lt"/>
                <a:ea typeface="+mn-ea"/>
                <a:cs typeface="+mn-cs"/>
              </a:rPr>
              <a:t>into SPSS,</a:t>
            </a:r>
            <a:r>
              <a:rPr lang="en-US" sz="1200" kern="1200" baseline="0" dirty="0" smtClean="0">
                <a:solidFill>
                  <a:schemeClr val="tx1"/>
                </a:solidFill>
                <a:effectLst/>
                <a:latin typeface="+mn-lt"/>
                <a:ea typeface="+mn-ea"/>
                <a:cs typeface="+mn-cs"/>
              </a:rPr>
              <a:t> an independent samples t test to compare the means of the two groups.</a:t>
            </a:r>
            <a:r>
              <a:rPr lang="en-US" sz="1200" kern="1200" dirty="0" smtClean="0">
                <a:solidFill>
                  <a:schemeClr val="tx1"/>
                </a:solidFill>
                <a:effectLst/>
                <a:latin typeface="+mn-lt"/>
                <a:ea typeface="+mn-ea"/>
                <a:cs typeface="+mn-cs"/>
              </a:rPr>
              <a:t> </a:t>
            </a:r>
            <a:r>
              <a:rPr lang="en-US" sz="1200" kern="1200" dirty="0" smtClean="0">
                <a:solidFill>
                  <a:schemeClr val="tx1"/>
                </a:solidFill>
                <a:latin typeface="+mn-lt"/>
                <a:ea typeface="+mn-ea"/>
                <a:cs typeface="+mn-cs"/>
              </a:rPr>
              <a:t>After running</a:t>
            </a:r>
            <a:r>
              <a:rPr lang="en-US" sz="1200" kern="1200" baseline="0" dirty="0" smtClean="0">
                <a:solidFill>
                  <a:schemeClr val="tx1"/>
                </a:solidFill>
                <a:latin typeface="+mn-lt"/>
                <a:ea typeface="+mn-ea"/>
                <a:cs typeface="+mn-cs"/>
              </a:rPr>
              <a:t> the independent samples t test I found that r</a:t>
            </a:r>
            <a:r>
              <a:rPr lang="en-US" sz="1200" kern="1200" dirty="0" smtClean="0">
                <a:solidFill>
                  <a:schemeClr val="tx1"/>
                </a:solidFill>
                <a:latin typeface="+mn-lt"/>
                <a:ea typeface="+mn-ea"/>
                <a:cs typeface="+mn-cs"/>
              </a:rPr>
              <a:t>esults do not completely support the proposed hypothesis.  There was some relationship between racial composition and living in a food desert.  With</a:t>
            </a:r>
            <a:r>
              <a:rPr lang="en-US" sz="1200" kern="1200" baseline="0" dirty="0" smtClean="0">
                <a:solidFill>
                  <a:schemeClr val="tx1"/>
                </a:solidFill>
                <a:latin typeface="+mn-lt"/>
                <a:ea typeface="+mn-ea"/>
                <a:cs typeface="+mn-cs"/>
              </a:rPr>
              <a:t> the exception of </a:t>
            </a:r>
            <a:r>
              <a:rPr lang="en-US" sz="1200" kern="1200" dirty="0" smtClean="0">
                <a:solidFill>
                  <a:schemeClr val="tx1"/>
                </a:solidFill>
                <a:latin typeface="+mn-lt"/>
                <a:ea typeface="+mn-ea"/>
                <a:cs typeface="+mn-cs"/>
              </a:rPr>
              <a:t>Hispanics.  That group had no relationship present. However, if we look</a:t>
            </a:r>
            <a:r>
              <a:rPr lang="en-US" sz="1200" kern="1200" baseline="0" dirty="0" smtClean="0">
                <a:solidFill>
                  <a:schemeClr val="tx1"/>
                </a:solidFill>
                <a:latin typeface="+mn-lt"/>
                <a:ea typeface="+mn-ea"/>
                <a:cs typeface="+mn-cs"/>
              </a:rPr>
              <a:t> at “Blacks” we can see… (next slide)</a:t>
            </a:r>
            <a:endParaRPr lang="en-US" dirty="0"/>
          </a:p>
        </p:txBody>
      </p:sp>
      <p:sp>
        <p:nvSpPr>
          <p:cNvPr id="4" name="Slide Number Placeholder 3"/>
          <p:cNvSpPr>
            <a:spLocks noGrp="1"/>
          </p:cNvSpPr>
          <p:nvPr>
            <p:ph type="sldNum" sz="quarter" idx="10"/>
          </p:nvPr>
        </p:nvSpPr>
        <p:spPr/>
        <p:txBody>
          <a:bodyPr/>
          <a:lstStyle/>
          <a:p>
            <a:fld id="{FD4CC7D6-5B4B-448B-935F-B208FA7ECA61}" type="slidenum">
              <a:rPr lang="en-US" smtClean="0"/>
              <a:pPr/>
              <a:t>15</a:t>
            </a:fld>
            <a:endParaRPr lang="en-US"/>
          </a:p>
        </p:txBody>
      </p:sp>
    </p:spTree>
    <p:extLst>
      <p:ext uri="{BB962C8B-B14F-4D97-AF65-F5344CB8AC3E}">
        <p14:creationId xmlns:p14="http://schemas.microsoft.com/office/powerpoint/2010/main" val="2920034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strongest relationship present was among this</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highest percentages of minorities living in food deserts in Sacramento County were “Blacks”. This table highlights the percentage of “Blacks” who live in and those that do not live in food desert Census tracts in Sacramento County. “Blacks” had the strongest relationship (“sig” .003) between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race and living in food deserts. </a:t>
            </a:r>
            <a:endParaRPr lang="en-US" dirty="0"/>
          </a:p>
        </p:txBody>
      </p:sp>
      <p:sp>
        <p:nvSpPr>
          <p:cNvPr id="4" name="Slide Number Placeholder 3"/>
          <p:cNvSpPr>
            <a:spLocks noGrp="1"/>
          </p:cNvSpPr>
          <p:nvPr>
            <p:ph type="sldNum" sz="quarter" idx="10"/>
          </p:nvPr>
        </p:nvSpPr>
        <p:spPr/>
        <p:txBody>
          <a:bodyPr/>
          <a:lstStyle/>
          <a:p>
            <a:fld id="{FD4CC7D6-5B4B-448B-935F-B208FA7ECA61}" type="slidenum">
              <a:rPr lang="en-US" smtClean="0"/>
              <a:pPr/>
              <a:t>16</a:t>
            </a:fld>
            <a:endParaRPr lang="en-US"/>
          </a:p>
        </p:txBody>
      </p:sp>
    </p:spTree>
    <p:extLst>
      <p:ext uri="{BB962C8B-B14F-4D97-AF65-F5344CB8AC3E}">
        <p14:creationId xmlns:p14="http://schemas.microsoft.com/office/powerpoint/2010/main" val="17674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African Americans continuously are reported to be the unhealthiest of the American population.  According to the CDC, in 2010, 4.9 million or 18.7% of this population had diabetes.  Of the 25% of Americans that die annually from heart disease, the highest percentages (about 25%) are Black.  This disproportionate percentage of Blacks suffering from food related disease is not only apparent in heart diseases.  According to the National Center for Health Statistics, the prevalence of obesity is the highest among African Americans. </a:t>
            </a:r>
            <a:endParaRPr lang="en-US" dirty="0"/>
          </a:p>
        </p:txBody>
      </p:sp>
      <p:sp>
        <p:nvSpPr>
          <p:cNvPr id="4" name="Slide Number Placeholder 3"/>
          <p:cNvSpPr>
            <a:spLocks noGrp="1"/>
          </p:cNvSpPr>
          <p:nvPr>
            <p:ph type="sldNum" sz="quarter" idx="10"/>
          </p:nvPr>
        </p:nvSpPr>
        <p:spPr/>
        <p:txBody>
          <a:bodyPr/>
          <a:lstStyle/>
          <a:p>
            <a:fld id="{FD4CC7D6-5B4B-448B-935F-B208FA7ECA61}" type="slidenum">
              <a:rPr lang="en-US" smtClean="0"/>
              <a:pPr/>
              <a:t>17</a:t>
            </a:fld>
            <a:endParaRPr lang="en-US"/>
          </a:p>
        </p:txBody>
      </p:sp>
    </p:spTree>
    <p:extLst>
      <p:ext uri="{BB962C8B-B14F-4D97-AF65-F5344CB8AC3E}">
        <p14:creationId xmlns:p14="http://schemas.microsoft.com/office/powerpoint/2010/main" val="1027861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Which</a:t>
            </a:r>
            <a:r>
              <a:rPr lang="en-US" sz="1200" kern="1200" baseline="0" dirty="0" smtClean="0">
                <a:solidFill>
                  <a:schemeClr val="tx1"/>
                </a:solidFill>
                <a:latin typeface="+mn-lt"/>
                <a:ea typeface="+mn-ea"/>
                <a:cs typeface="+mn-cs"/>
              </a:rPr>
              <a:t> leads to my conclusion, if </a:t>
            </a:r>
            <a:r>
              <a:rPr lang="en-US" sz="1200" kern="1200" dirty="0" smtClean="0">
                <a:solidFill>
                  <a:schemeClr val="tx1"/>
                </a:solidFill>
                <a:latin typeface="+mn-lt"/>
                <a:ea typeface="+mn-ea"/>
                <a:cs typeface="+mn-cs"/>
              </a:rPr>
              <a:t>large-scale grocery stores are reluctant to operating in stores lower income areas</a:t>
            </a:r>
            <a:r>
              <a:rPr lang="en-US" sz="1200" kern="1200" baseline="0" dirty="0" smtClean="0">
                <a:solidFill>
                  <a:schemeClr val="tx1"/>
                </a:solidFill>
                <a:latin typeface="+mn-lt"/>
                <a:ea typeface="+mn-ea"/>
                <a:cs typeface="+mn-cs"/>
              </a:rPr>
              <a:t> more focus should be given to alternatives options </a:t>
            </a:r>
            <a:r>
              <a:rPr lang="en-US" sz="1200" kern="1200" dirty="0" smtClean="0">
                <a:solidFill>
                  <a:schemeClr val="tx1"/>
                </a:solidFill>
                <a:latin typeface="+mn-lt"/>
                <a:ea typeface="+mn-ea"/>
                <a:cs typeface="+mn-cs"/>
              </a:rPr>
              <a:t>to bridge the gap between dietary needs and availability for those living in food</a:t>
            </a:r>
            <a:r>
              <a:rPr lang="en-US" sz="1200" kern="1200" baseline="0" dirty="0" smtClean="0">
                <a:solidFill>
                  <a:schemeClr val="tx1"/>
                </a:solidFill>
                <a:latin typeface="+mn-lt"/>
                <a:ea typeface="+mn-ea"/>
                <a:cs typeface="+mn-cs"/>
              </a:rPr>
              <a:t> deserts. </a:t>
            </a:r>
            <a:r>
              <a:rPr lang="en-US" sz="1200" kern="1200" dirty="0" smtClean="0">
                <a:solidFill>
                  <a:schemeClr val="tx1"/>
                </a:solidFill>
                <a:latin typeface="+mn-lt"/>
                <a:ea typeface="+mn-ea"/>
                <a:cs typeface="+mn-cs"/>
              </a:rPr>
              <a:t> Some</a:t>
            </a:r>
            <a:r>
              <a:rPr lang="en-US" sz="1200" kern="1200" baseline="0" dirty="0" smtClean="0">
                <a:solidFill>
                  <a:schemeClr val="tx1"/>
                </a:solidFill>
                <a:latin typeface="+mn-lt"/>
                <a:ea typeface="+mn-ea"/>
                <a:cs typeface="+mn-cs"/>
              </a:rPr>
              <a:t> feasible alternatives </a:t>
            </a:r>
            <a:r>
              <a:rPr lang="en-US" sz="1200" kern="1200" dirty="0" smtClean="0">
                <a:solidFill>
                  <a:schemeClr val="tx1"/>
                </a:solidFill>
                <a:latin typeface="+mn-lt"/>
                <a:ea typeface="+mn-ea"/>
                <a:cs typeface="+mn-cs"/>
              </a:rPr>
              <a:t>include the establishment of farmer’s markets, which promote the importance of fresh foods options and teach residents about self-sustaining agriculture. These</a:t>
            </a:r>
            <a:r>
              <a:rPr lang="en-US" sz="1200" kern="1200" baseline="0" dirty="0" smtClean="0">
                <a:solidFill>
                  <a:schemeClr val="tx1"/>
                </a:solidFill>
                <a:latin typeface="+mn-lt"/>
                <a:ea typeface="+mn-ea"/>
                <a:cs typeface="+mn-cs"/>
              </a:rPr>
              <a:t> efforts are </a:t>
            </a:r>
            <a:r>
              <a:rPr lang="en-US" sz="1200" kern="1200" dirty="0" smtClean="0">
                <a:solidFill>
                  <a:schemeClr val="tx1"/>
                </a:solidFill>
                <a:latin typeface="+mn-lt"/>
                <a:ea typeface="+mn-ea"/>
                <a:cs typeface="+mn-cs"/>
              </a:rPr>
              <a:t>effective in reducing the detrimental effect of food deserts in urban impoverished neighborhoods. </a:t>
            </a:r>
            <a:endParaRPr lang="en-US" dirty="0" smtClean="0"/>
          </a:p>
          <a:p>
            <a:endParaRPr lang="en-US" dirty="0"/>
          </a:p>
        </p:txBody>
      </p:sp>
      <p:sp>
        <p:nvSpPr>
          <p:cNvPr id="4" name="Slide Number Placeholder 3"/>
          <p:cNvSpPr>
            <a:spLocks noGrp="1"/>
          </p:cNvSpPr>
          <p:nvPr>
            <p:ph type="sldNum" sz="quarter" idx="10"/>
          </p:nvPr>
        </p:nvSpPr>
        <p:spPr/>
        <p:txBody>
          <a:bodyPr/>
          <a:lstStyle/>
          <a:p>
            <a:fld id="{FD4CC7D6-5B4B-448B-935F-B208FA7ECA61}" type="slidenum">
              <a:rPr lang="en-US" smtClean="0"/>
              <a:pPr/>
              <a:t>18</a:t>
            </a:fld>
            <a:endParaRPr lang="en-US"/>
          </a:p>
        </p:txBody>
      </p:sp>
    </p:spTree>
    <p:extLst>
      <p:ext uri="{BB962C8B-B14F-4D97-AF65-F5344CB8AC3E}">
        <p14:creationId xmlns:p14="http://schemas.microsoft.com/office/powerpoint/2010/main" val="232948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Certainly not our</a:t>
            </a:r>
            <a:r>
              <a:rPr lang="en-US" baseline="0" dirty="0" smtClean="0"/>
              <a:t> state’s capital. In fact, Sacramento is one of the richest agricultural cities in the nation, however, it has been identifies as a desert. This study explores how Sacramento County could be definition as a desert and how that may effect resident’s health (go to next slide).</a:t>
            </a:r>
            <a:endParaRPr lang="en-US" dirty="0"/>
          </a:p>
        </p:txBody>
      </p:sp>
      <p:sp>
        <p:nvSpPr>
          <p:cNvPr id="4" name="Slide Number Placeholder 3"/>
          <p:cNvSpPr>
            <a:spLocks noGrp="1"/>
          </p:cNvSpPr>
          <p:nvPr>
            <p:ph type="sldNum" sz="quarter" idx="10"/>
          </p:nvPr>
        </p:nvSpPr>
        <p:spPr/>
        <p:txBody>
          <a:bodyPr/>
          <a:lstStyle/>
          <a:p>
            <a:fld id="{FD4CC7D6-5B4B-448B-935F-B208FA7ECA61}" type="slidenum">
              <a:rPr lang="en-US" smtClean="0"/>
              <a:pPr/>
              <a:t>2</a:t>
            </a:fld>
            <a:endParaRPr lang="en-US"/>
          </a:p>
        </p:txBody>
      </p:sp>
    </p:spTree>
    <p:extLst>
      <p:ext uri="{BB962C8B-B14F-4D97-AF65-F5344CB8AC3E}">
        <p14:creationId xmlns:p14="http://schemas.microsoft.com/office/powerpoint/2010/main" val="349391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study  entitled</a:t>
            </a:r>
            <a:r>
              <a:rPr lang="en-US" baseline="0" dirty="0" smtClean="0"/>
              <a:t> ,“From the Serengeti to Sacramento: </a:t>
            </a:r>
            <a:r>
              <a:rPr lang="en-US" sz="1200" b="0" i="0" kern="1200" dirty="0" smtClean="0">
                <a:solidFill>
                  <a:schemeClr val="tx1"/>
                </a:solidFill>
                <a:effectLst/>
                <a:latin typeface="+mn-lt"/>
                <a:ea typeface="+mn-ea"/>
                <a:cs typeface="+mn-cs"/>
              </a:rPr>
              <a:t>The Racial Disparity in the Distribution of Food Deserts</a:t>
            </a:r>
            <a:r>
              <a:rPr lang="en-US" baseline="0" dirty="0" smtClean="0"/>
              <a:t>”, does not chronicle a desert biome but rather a new kind of desert. Instead it expands on decades of research on inequalities in food distribution. </a:t>
            </a:r>
            <a:endParaRPr lang="en-US" dirty="0"/>
          </a:p>
        </p:txBody>
      </p:sp>
      <p:sp>
        <p:nvSpPr>
          <p:cNvPr id="4" name="Slide Number Placeholder 3"/>
          <p:cNvSpPr>
            <a:spLocks noGrp="1"/>
          </p:cNvSpPr>
          <p:nvPr>
            <p:ph type="sldNum" sz="quarter" idx="10"/>
          </p:nvPr>
        </p:nvSpPr>
        <p:spPr/>
        <p:txBody>
          <a:bodyPr/>
          <a:lstStyle/>
          <a:p>
            <a:fld id="{FD4CC7D6-5B4B-448B-935F-B208FA7ECA61}" type="slidenum">
              <a:rPr lang="en-US" smtClean="0"/>
              <a:pPr/>
              <a:t>3</a:t>
            </a:fld>
            <a:endParaRPr lang="en-US"/>
          </a:p>
        </p:txBody>
      </p:sp>
    </p:spTree>
    <p:extLst>
      <p:ext uri="{BB962C8B-B14F-4D97-AF65-F5344CB8AC3E}">
        <p14:creationId xmlns:p14="http://schemas.microsoft.com/office/powerpoint/2010/main" val="1539233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Previous studies</a:t>
            </a:r>
            <a:r>
              <a:rPr lang="en-US" baseline="0" dirty="0" smtClean="0"/>
              <a:t> focused more on visibly controversial problems. Following to principles closer to the conflict theory. Highlighting problems such as starvation, visibly fragile and frail people, especially children.  </a:t>
            </a:r>
          </a:p>
          <a:p>
            <a:r>
              <a:rPr lang="en-US" baseline="0" dirty="0" smtClean="0"/>
              <a:t> Current studies on the inequalities in food distribution follow more of the systems theory, focusing on how each individual component of life effects the next. From this new focus came the term “food desert”.  </a:t>
            </a:r>
            <a:endParaRPr lang="en-US" dirty="0"/>
          </a:p>
        </p:txBody>
      </p:sp>
      <p:sp>
        <p:nvSpPr>
          <p:cNvPr id="4" name="Slide Number Placeholder 3"/>
          <p:cNvSpPr>
            <a:spLocks noGrp="1"/>
          </p:cNvSpPr>
          <p:nvPr>
            <p:ph type="sldNum" sz="quarter" idx="10"/>
          </p:nvPr>
        </p:nvSpPr>
        <p:spPr/>
        <p:txBody>
          <a:bodyPr/>
          <a:lstStyle/>
          <a:p>
            <a:fld id="{FD4CC7D6-5B4B-448B-935F-B208FA7ECA61}" type="slidenum">
              <a:rPr lang="en-US" smtClean="0"/>
              <a:pPr/>
              <a:t>4</a:t>
            </a:fld>
            <a:endParaRPr lang="en-US"/>
          </a:p>
        </p:txBody>
      </p:sp>
    </p:spTree>
    <p:extLst>
      <p:ext uri="{BB962C8B-B14F-4D97-AF65-F5344CB8AC3E}">
        <p14:creationId xmlns:p14="http://schemas.microsoft.com/office/powerpoint/2010/main" val="4124825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CC7D6-5B4B-448B-935F-B208FA7ECA61}" type="slidenum">
              <a:rPr lang="en-US" smtClean="0"/>
              <a:pPr/>
              <a:t>5</a:t>
            </a:fld>
            <a:endParaRPr lang="en-US"/>
          </a:p>
        </p:txBody>
      </p:sp>
    </p:spTree>
    <p:extLst>
      <p:ext uri="{BB962C8B-B14F-4D97-AF65-F5344CB8AC3E}">
        <p14:creationId xmlns:p14="http://schemas.microsoft.com/office/powerpoint/2010/main" val="1556892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 definition</a:t>
            </a:r>
            <a:r>
              <a:rPr lang="en-US" baseline="0" dirty="0" smtClean="0"/>
              <a:t> a </a:t>
            </a:r>
            <a:r>
              <a:rPr lang="en-US" sz="1200" kern="1200" dirty="0" smtClean="0">
                <a:solidFill>
                  <a:schemeClr val="tx1"/>
                </a:solidFill>
                <a:latin typeface="+mn-lt"/>
                <a:ea typeface="+mn-ea"/>
                <a:cs typeface="+mn-cs"/>
              </a:rPr>
              <a:t>food deserts is</a:t>
            </a:r>
            <a:r>
              <a:rPr lang="en-US" sz="1200" kern="1200" baseline="0" dirty="0" smtClean="0">
                <a:solidFill>
                  <a:schemeClr val="tx1"/>
                </a:solidFill>
                <a:latin typeface="+mn-lt"/>
                <a:ea typeface="+mn-ea"/>
                <a:cs typeface="+mn-cs"/>
              </a:rPr>
              <a:t> a neighborhood where there are more r</a:t>
            </a:r>
            <a:r>
              <a:rPr lang="en-US" sz="1200" kern="1200" dirty="0" smtClean="0">
                <a:solidFill>
                  <a:schemeClr val="tx1"/>
                </a:solidFill>
                <a:latin typeface="+mn-lt"/>
                <a:ea typeface="+mn-ea"/>
                <a:cs typeface="+mn-cs"/>
              </a:rPr>
              <a:t>esidents living in that neighborhood who do</a:t>
            </a:r>
            <a:r>
              <a:rPr lang="en-US" sz="1200" kern="1200" baseline="0" dirty="0" smtClean="0">
                <a:solidFill>
                  <a:schemeClr val="tx1"/>
                </a:solidFill>
                <a:latin typeface="+mn-lt"/>
                <a:ea typeface="+mn-ea"/>
                <a:cs typeface="+mn-cs"/>
              </a:rPr>
              <a:t> not</a:t>
            </a:r>
            <a:r>
              <a:rPr lang="en-US" sz="1200" kern="1200" dirty="0" smtClean="0">
                <a:solidFill>
                  <a:schemeClr val="tx1"/>
                </a:solidFill>
                <a:latin typeface="+mn-lt"/>
                <a:ea typeface="+mn-ea"/>
                <a:cs typeface="+mn-cs"/>
              </a:rPr>
              <a:t> have access to large-scale grocery stores than those that do. That</a:t>
            </a:r>
            <a:r>
              <a:rPr lang="en-US" sz="1200" kern="1200" baseline="0" dirty="0" smtClean="0">
                <a:solidFill>
                  <a:schemeClr val="tx1"/>
                </a:solidFill>
                <a:latin typeface="+mn-lt"/>
                <a:ea typeface="+mn-ea"/>
                <a:cs typeface="+mn-cs"/>
              </a:rPr>
              <a:t> is the definition </a:t>
            </a:r>
            <a:r>
              <a:rPr lang="en-US" baseline="0" dirty="0" smtClean="0"/>
              <a:t>according to t</a:t>
            </a:r>
            <a:r>
              <a:rPr lang="en-US" sz="1200" kern="1200" dirty="0" smtClean="0">
                <a:solidFill>
                  <a:schemeClr val="tx1"/>
                </a:solidFill>
                <a:latin typeface="+mn-lt"/>
                <a:ea typeface="+mn-ea"/>
                <a:cs typeface="+mn-cs"/>
              </a:rPr>
              <a:t>he Healthy Food Financing Initiative (HFFI). </a:t>
            </a:r>
            <a:endParaRPr lang="en-US" dirty="0" smtClean="0"/>
          </a:p>
          <a:p>
            <a:endParaRPr lang="en-US" dirty="0"/>
          </a:p>
        </p:txBody>
      </p:sp>
      <p:sp>
        <p:nvSpPr>
          <p:cNvPr id="4" name="Slide Number Placeholder 3"/>
          <p:cNvSpPr>
            <a:spLocks noGrp="1"/>
          </p:cNvSpPr>
          <p:nvPr>
            <p:ph type="sldNum" sz="quarter" idx="10"/>
          </p:nvPr>
        </p:nvSpPr>
        <p:spPr/>
        <p:txBody>
          <a:bodyPr/>
          <a:lstStyle/>
          <a:p>
            <a:fld id="{FD4CC7D6-5B4B-448B-935F-B208FA7ECA61}" type="slidenum">
              <a:rPr lang="en-US" smtClean="0"/>
              <a:pPr/>
              <a:t>6</a:t>
            </a:fld>
            <a:endParaRPr lang="en-US"/>
          </a:p>
        </p:txBody>
      </p:sp>
    </p:spTree>
    <p:extLst>
      <p:ext uri="{BB962C8B-B14F-4D97-AF65-F5344CB8AC3E}">
        <p14:creationId xmlns:p14="http://schemas.microsoft.com/office/powerpoint/2010/main" val="2480860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However in laymen’s term they are basically waste lands that have little to no access to fresh fruits and vegetables. They are neighborhoods that</a:t>
            </a:r>
            <a:r>
              <a:rPr lang="en-US" sz="1200" kern="1200" baseline="0" dirty="0" smtClean="0">
                <a:solidFill>
                  <a:schemeClr val="tx1"/>
                </a:solidFill>
                <a:latin typeface="+mn-lt"/>
                <a:ea typeface="+mn-ea"/>
                <a:cs typeface="+mn-cs"/>
              </a:rPr>
              <a:t> have more fast-food and convenience store options than health fresh food options.  This is where this study takes </a:t>
            </a:r>
            <a:r>
              <a:rPr lang="en-US" sz="1200" kern="1200" baseline="0" smtClean="0">
                <a:solidFill>
                  <a:schemeClr val="tx1"/>
                </a:solidFill>
                <a:latin typeface="+mn-lt"/>
                <a:ea typeface="+mn-ea"/>
                <a:cs typeface="+mn-cs"/>
              </a:rPr>
              <a:t>to piton. </a:t>
            </a:r>
            <a:endParaRPr lang="en-US" dirty="0"/>
          </a:p>
        </p:txBody>
      </p:sp>
      <p:sp>
        <p:nvSpPr>
          <p:cNvPr id="4" name="Slide Number Placeholder 3"/>
          <p:cNvSpPr>
            <a:spLocks noGrp="1"/>
          </p:cNvSpPr>
          <p:nvPr>
            <p:ph type="sldNum" sz="quarter" idx="10"/>
          </p:nvPr>
        </p:nvSpPr>
        <p:spPr/>
        <p:txBody>
          <a:bodyPr/>
          <a:lstStyle/>
          <a:p>
            <a:fld id="{FD4CC7D6-5B4B-448B-935F-B208FA7ECA61}" type="slidenum">
              <a:rPr lang="en-US" smtClean="0"/>
              <a:pPr/>
              <a:t>7</a:t>
            </a:fld>
            <a:endParaRPr lang="en-US"/>
          </a:p>
        </p:txBody>
      </p:sp>
    </p:spTree>
    <p:extLst>
      <p:ext uri="{BB962C8B-B14F-4D97-AF65-F5344CB8AC3E}">
        <p14:creationId xmlns:p14="http://schemas.microsoft.com/office/powerpoint/2010/main" val="1916759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study</a:t>
            </a:r>
            <a:r>
              <a:rPr lang="en-US" baseline="0" dirty="0" smtClean="0"/>
              <a:t> we expand on previous research food deserts by examining the quantitative racial data. What has been neglected in previous studies has been the racial composition of identified food deserts and links to health reports. This research takes one step into filling this void by examining the racial composition of food deserts in Sacramento County.  </a:t>
            </a:r>
            <a:endParaRPr lang="en-US" dirty="0"/>
          </a:p>
        </p:txBody>
      </p:sp>
      <p:sp>
        <p:nvSpPr>
          <p:cNvPr id="4" name="Slide Number Placeholder 3"/>
          <p:cNvSpPr>
            <a:spLocks noGrp="1"/>
          </p:cNvSpPr>
          <p:nvPr>
            <p:ph type="sldNum" sz="quarter" idx="10"/>
          </p:nvPr>
        </p:nvSpPr>
        <p:spPr/>
        <p:txBody>
          <a:bodyPr/>
          <a:lstStyle/>
          <a:p>
            <a:fld id="{FD4CC7D6-5B4B-448B-935F-B208FA7ECA61}" type="slidenum">
              <a:rPr lang="en-US" smtClean="0"/>
              <a:pPr/>
              <a:t>8</a:t>
            </a:fld>
            <a:endParaRPr lang="en-US"/>
          </a:p>
        </p:txBody>
      </p:sp>
    </p:spTree>
    <p:extLst>
      <p:ext uri="{BB962C8B-B14F-4D97-AF65-F5344CB8AC3E}">
        <p14:creationId xmlns:p14="http://schemas.microsoft.com/office/powerpoint/2010/main" val="1553531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hypothesis</a:t>
            </a:r>
            <a:r>
              <a:rPr lang="en-US" baseline="0" dirty="0" smtClean="0"/>
              <a:t> </a:t>
            </a:r>
            <a:r>
              <a:rPr lang="en-US" dirty="0" smtClean="0"/>
              <a:t>was that</a:t>
            </a:r>
            <a:r>
              <a:rPr lang="en-US" baseline="0" dirty="0" smtClean="0"/>
              <a:t> there would be more minorities living in areas identified as food deserts than in areas that were not. </a:t>
            </a:r>
            <a:endParaRPr lang="en-US" dirty="0"/>
          </a:p>
        </p:txBody>
      </p:sp>
      <p:sp>
        <p:nvSpPr>
          <p:cNvPr id="4" name="Slide Number Placeholder 3"/>
          <p:cNvSpPr>
            <a:spLocks noGrp="1"/>
          </p:cNvSpPr>
          <p:nvPr>
            <p:ph type="sldNum" sz="quarter" idx="10"/>
          </p:nvPr>
        </p:nvSpPr>
        <p:spPr/>
        <p:txBody>
          <a:bodyPr/>
          <a:lstStyle/>
          <a:p>
            <a:fld id="{FD4CC7D6-5B4B-448B-935F-B208FA7ECA61}" type="slidenum">
              <a:rPr lang="en-US" smtClean="0"/>
              <a:pPr/>
              <a:t>9</a:t>
            </a:fld>
            <a:endParaRPr lang="en-US"/>
          </a:p>
        </p:txBody>
      </p:sp>
    </p:spTree>
    <p:extLst>
      <p:ext uri="{BB962C8B-B14F-4D97-AF65-F5344CB8AC3E}">
        <p14:creationId xmlns:p14="http://schemas.microsoft.com/office/powerpoint/2010/main" val="1085333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8B59E2-1516-4BC9-82D7-3EE9A62713FF}" type="datetimeFigureOut">
              <a:rPr lang="en-US" smtClean="0"/>
              <a:pPr/>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9843A-2933-49E0-9B79-0A8F123662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B59E2-1516-4BC9-82D7-3EE9A62713FF}" type="datetimeFigureOut">
              <a:rPr lang="en-US" smtClean="0"/>
              <a:pPr/>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9843A-2933-49E0-9B79-0A8F123662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B59E2-1516-4BC9-82D7-3EE9A62713FF}" type="datetimeFigureOut">
              <a:rPr lang="en-US" smtClean="0"/>
              <a:pPr/>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9843A-2933-49E0-9B79-0A8F123662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B59E2-1516-4BC9-82D7-3EE9A62713FF}" type="datetimeFigureOut">
              <a:rPr lang="en-US" smtClean="0"/>
              <a:pPr/>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9843A-2933-49E0-9B79-0A8F123662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8B59E2-1516-4BC9-82D7-3EE9A62713FF}" type="datetimeFigureOut">
              <a:rPr lang="en-US" smtClean="0"/>
              <a:pPr/>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9843A-2933-49E0-9B79-0A8F123662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8B59E2-1516-4BC9-82D7-3EE9A62713FF}" type="datetimeFigureOut">
              <a:rPr lang="en-US" smtClean="0"/>
              <a:pPr/>
              <a:t>6/17/2016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9843A-2933-49E0-9B79-0A8F123662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8B59E2-1516-4BC9-82D7-3EE9A62713FF}" type="datetimeFigureOut">
              <a:rPr lang="en-US" smtClean="0"/>
              <a:pPr/>
              <a:t>6/17/2016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D9843A-2933-49E0-9B79-0A8F123662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8B59E2-1516-4BC9-82D7-3EE9A62713FF}" type="datetimeFigureOut">
              <a:rPr lang="en-US" smtClean="0"/>
              <a:pPr/>
              <a:t>6/17/2016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D9843A-2933-49E0-9B79-0A8F123662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B59E2-1516-4BC9-82D7-3EE9A62713FF}" type="datetimeFigureOut">
              <a:rPr lang="en-US" smtClean="0"/>
              <a:pPr/>
              <a:t>6/17/2016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D9843A-2933-49E0-9B79-0A8F123662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B59E2-1516-4BC9-82D7-3EE9A62713FF}" type="datetimeFigureOut">
              <a:rPr lang="en-US" smtClean="0"/>
              <a:pPr/>
              <a:t>6/17/2016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9843A-2933-49E0-9B79-0A8F123662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B59E2-1516-4BC9-82D7-3EE9A62713FF}" type="datetimeFigureOut">
              <a:rPr lang="en-US" smtClean="0"/>
              <a:pPr/>
              <a:t>6/17/2016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9843A-2933-49E0-9B79-0A8F123662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alpha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B59E2-1516-4BC9-82D7-3EE9A62713FF}" type="datetimeFigureOut">
              <a:rPr lang="en-US" smtClean="0"/>
              <a:pPr/>
              <a:t>6/17/2016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9843A-2933-49E0-9B79-0A8F123662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iwallscreen.com/stock/desert-wallpapers-h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33490" cy="571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324600" y="5486400"/>
            <a:ext cx="2819400" cy="230832"/>
          </a:xfrm>
          <a:prstGeom prst="rect">
            <a:avLst/>
          </a:prstGeom>
          <a:noFill/>
        </p:spPr>
        <p:txBody>
          <a:bodyPr wrap="square" rtlCol="0">
            <a:spAutoFit/>
          </a:bodyPr>
          <a:lstStyle/>
          <a:p>
            <a:r>
              <a:rPr lang="en-US" sz="900" dirty="0" smtClean="0">
                <a:solidFill>
                  <a:schemeClr val="bg1"/>
                </a:solidFill>
                <a:latin typeface="Times New Roman" pitchFamily="18" charset="0"/>
                <a:cs typeface="Times New Roman" pitchFamily="18" charset="0"/>
              </a:rPr>
              <a:t>www.iwallscreen.com/stock/desert-wallpapers-hd.jpg</a:t>
            </a:r>
            <a:endParaRPr lang="en-US" sz="900" dirty="0">
              <a:solidFill>
                <a:schemeClr val="bg1"/>
              </a:solidFill>
              <a:latin typeface="Times New Roman" pitchFamily="18" charset="0"/>
              <a:cs typeface="Times New Roman" pitchFamily="18" charset="0"/>
            </a:endParaRPr>
          </a:p>
        </p:txBody>
      </p:sp>
      <p:pic>
        <p:nvPicPr>
          <p:cNvPr id="32770" name="Picture 2" descr="http://www.csus.edu/sacstatenews/marketing/horizontal3color_whitebackground.jpg"/>
          <p:cNvPicPr>
            <a:picLocks noChangeAspect="1" noChangeArrowheads="1"/>
          </p:cNvPicPr>
          <p:nvPr/>
        </p:nvPicPr>
        <p:blipFill>
          <a:blip r:embed="rId4"/>
          <a:srcRect/>
          <a:stretch>
            <a:fillRect/>
          </a:stretch>
        </p:blipFill>
        <p:spPr bwMode="auto">
          <a:xfrm>
            <a:off x="0" y="6079362"/>
            <a:ext cx="3962400" cy="77863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d1.jpg"/>
          <p:cNvPicPr>
            <a:picLocks noChangeAspect="1"/>
          </p:cNvPicPr>
          <p:nvPr/>
        </p:nvPicPr>
        <p:blipFill>
          <a:blip r:embed="rId3"/>
          <a:stretch>
            <a:fillRect/>
          </a:stretch>
        </p:blipFill>
        <p:spPr>
          <a:xfrm>
            <a:off x="0" y="0"/>
            <a:ext cx="9144000" cy="6858001"/>
          </a:xfrm>
          <a:prstGeom prst="rect">
            <a:avLst/>
          </a:prstGeom>
        </p:spPr>
      </p:pic>
      <p:sp>
        <p:nvSpPr>
          <p:cNvPr id="2" name="Title 1"/>
          <p:cNvSpPr>
            <a:spLocks noGrp="1"/>
          </p:cNvSpPr>
          <p:nvPr>
            <p:ph type="title"/>
          </p:nvPr>
        </p:nvSpPr>
        <p:spPr/>
        <p:txBody>
          <a:bodyPr>
            <a:noAutofit/>
          </a:bodyPr>
          <a:lstStyle/>
          <a:p>
            <a:r>
              <a:rPr lang="en-US" sz="7200" b="1" dirty="0" smtClean="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Methodology</a:t>
            </a:r>
            <a:endParaRPr lang="en-US" sz="7200" b="1" dirty="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graphicFrame>
        <p:nvGraphicFramePr>
          <p:cNvPr id="5" name="Diagram 4"/>
          <p:cNvGraphicFramePr/>
          <p:nvPr/>
        </p:nvGraphicFramePr>
        <p:xfrm>
          <a:off x="609600" y="1447800"/>
          <a:ext cx="76200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d1.jpg"/>
          <p:cNvPicPr>
            <a:picLocks noChangeAspect="1"/>
          </p:cNvPicPr>
          <p:nvPr/>
        </p:nvPicPr>
        <p:blipFill>
          <a:blip r:embed="rId3"/>
          <a:stretch>
            <a:fillRect/>
          </a:stretch>
        </p:blipFill>
        <p:spPr>
          <a:xfrm>
            <a:off x="0" y="0"/>
            <a:ext cx="9144000" cy="6858001"/>
          </a:xfrm>
          <a:prstGeom prst="rect">
            <a:avLst/>
          </a:prstGeom>
        </p:spPr>
      </p:pic>
      <p:sp>
        <p:nvSpPr>
          <p:cNvPr id="19" name="Title 1"/>
          <p:cNvSpPr>
            <a:spLocks noGrp="1"/>
          </p:cNvSpPr>
          <p:nvPr>
            <p:ph type="title"/>
          </p:nvPr>
        </p:nvSpPr>
        <p:spPr/>
        <p:txBody>
          <a:bodyPr>
            <a:noAutofit/>
          </a:bodyPr>
          <a:lstStyle/>
          <a:p>
            <a:r>
              <a:rPr lang="en-US" sz="4800" b="1" dirty="0" smtClean="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Demographics of  Independent Variable </a:t>
            </a:r>
            <a:endParaRPr lang="en-US" sz="4800" b="1" dirty="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graphicFrame>
        <p:nvGraphicFramePr>
          <p:cNvPr id="4" name="Diagram 3"/>
          <p:cNvGraphicFramePr/>
          <p:nvPr/>
        </p:nvGraphicFramePr>
        <p:xfrm>
          <a:off x="990600" y="1676400"/>
          <a:ext cx="69342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d1.jpg"/>
          <p:cNvPicPr>
            <a:picLocks noChangeAspect="1"/>
          </p:cNvPicPr>
          <p:nvPr/>
        </p:nvPicPr>
        <p:blipFill>
          <a:blip r:embed="rId2"/>
          <a:stretch>
            <a:fillRect/>
          </a:stretch>
        </p:blipFill>
        <p:spPr>
          <a:xfrm>
            <a:off x="0" y="-1"/>
            <a:ext cx="9144000" cy="685800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876301"/>
            <a:ext cx="8534400" cy="5676899"/>
          </a:xfrm>
          <a:prstGeom prst="rect">
            <a:avLst/>
          </a:prstGeom>
        </p:spPr>
      </p:pic>
      <p:sp>
        <p:nvSpPr>
          <p:cNvPr id="6" name="TextBox 5"/>
          <p:cNvSpPr txBox="1"/>
          <p:nvPr/>
        </p:nvSpPr>
        <p:spPr>
          <a:xfrm>
            <a:off x="1524000" y="0"/>
            <a:ext cx="7010400" cy="830997"/>
          </a:xfrm>
          <a:prstGeom prst="rect">
            <a:avLst/>
          </a:prstGeom>
          <a:noFill/>
        </p:spPr>
        <p:txBody>
          <a:bodyPr wrap="square" rtlCol="0">
            <a:spAutoFit/>
          </a:bodyPr>
          <a:lstStyle/>
          <a:p>
            <a:r>
              <a:rPr lang="en-US" sz="4800" dirty="0" smtClean="0">
                <a:solidFill>
                  <a:srgbClr val="FF0000"/>
                </a:solidFill>
                <a:latin typeface="Times New Roman" pitchFamily="18" charset="0"/>
                <a:cs typeface="Times New Roman" pitchFamily="18" charset="0"/>
              </a:rPr>
              <a:t>Independent Variable </a:t>
            </a:r>
            <a:endParaRPr lang="en-US" sz="4800" dirty="0">
              <a:solidFill>
                <a:srgbClr val="FF0000"/>
              </a:solidFill>
              <a:latin typeface="Times New Roman" pitchFamily="18" charset="0"/>
              <a:cs typeface="Times New Roman" pitchFamily="18" charset="0"/>
            </a:endParaRPr>
          </a:p>
        </p:txBody>
      </p:sp>
      <p:sp>
        <p:nvSpPr>
          <p:cNvPr id="10" name="TextBox 9"/>
          <p:cNvSpPr txBox="1"/>
          <p:nvPr/>
        </p:nvSpPr>
        <p:spPr>
          <a:xfrm rot="16200000">
            <a:off x="6938665" y="3348335"/>
            <a:ext cx="1981200" cy="923330"/>
          </a:xfrm>
          <a:prstGeom prst="rect">
            <a:avLst/>
          </a:prstGeom>
          <a:noFill/>
        </p:spPr>
        <p:txBody>
          <a:bodyPr wrap="square" rtlCol="0">
            <a:spAutoFit/>
          </a:bodyPr>
          <a:lstStyle/>
          <a:p>
            <a:r>
              <a:rPr lang="en-US" sz="5400" dirty="0" smtClean="0">
                <a:solidFill>
                  <a:schemeClr val="bg1"/>
                </a:solidFill>
                <a:latin typeface="Times New Roman" pitchFamily="18" charset="0"/>
                <a:cs typeface="Times New Roman" pitchFamily="18" charset="0"/>
              </a:rPr>
              <a:t>35%</a:t>
            </a:r>
            <a:endParaRPr lang="en-US" sz="5400" dirty="0">
              <a:solidFill>
                <a:schemeClr val="bg1"/>
              </a:solidFill>
              <a:latin typeface="Times New Roman" pitchFamily="18" charset="0"/>
              <a:cs typeface="Times New Roman" pitchFamily="18" charset="0"/>
            </a:endParaRPr>
          </a:p>
        </p:txBody>
      </p:sp>
      <p:graphicFrame>
        <p:nvGraphicFramePr>
          <p:cNvPr id="15" name="Content Placeholder 3"/>
          <p:cNvGraphicFramePr>
            <a:graphicFrameLocks/>
          </p:cNvGraphicFramePr>
          <p:nvPr>
            <p:extLst>
              <p:ext uri="{D42A27DB-BD31-4B8C-83A1-F6EECF244321}">
                <p14:modId xmlns:p14="http://schemas.microsoft.com/office/powerpoint/2010/main" val="81789275"/>
              </p:ext>
            </p:extLst>
          </p:nvPr>
        </p:nvGraphicFramePr>
        <p:xfrm>
          <a:off x="457200" y="685800"/>
          <a:ext cx="8229600" cy="5486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d1.jpg"/>
          <p:cNvPicPr>
            <a:picLocks noChangeAspect="1"/>
          </p:cNvPicPr>
          <p:nvPr/>
        </p:nvPicPr>
        <p:blipFill>
          <a:blip r:embed="rId2"/>
          <a:stretch>
            <a:fillRect/>
          </a:stretch>
        </p:blipFill>
        <p:spPr>
          <a:xfrm>
            <a:off x="0" y="0"/>
            <a:ext cx="9144000" cy="6858001"/>
          </a:xfrm>
          <a:prstGeom prst="rect">
            <a:avLst/>
          </a:prstGeom>
        </p:spPr>
      </p:pic>
      <p:graphicFrame>
        <p:nvGraphicFramePr>
          <p:cNvPr id="4" name="Content Placeholder 3"/>
          <p:cNvGraphicFramePr>
            <a:graphicFrameLocks noGrp="1"/>
          </p:cNvGraphicFramePr>
          <p:nvPr>
            <p:ph idx="1"/>
          </p:nvPr>
        </p:nvGraphicFramePr>
        <p:xfrm>
          <a:off x="381000" y="1752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914400" y="457200"/>
            <a:ext cx="7239000" cy="1015663"/>
          </a:xfrm>
          <a:prstGeom prst="rect">
            <a:avLst/>
          </a:prstGeom>
          <a:solidFill>
            <a:schemeClr val="accent2">
              <a:lumMod val="60000"/>
              <a:lumOff val="40000"/>
              <a:alpha val="82000"/>
            </a:schemeClr>
          </a:solidFill>
        </p:spPr>
        <p:txBody>
          <a:bodyPr wrap="square" rtlCol="0">
            <a:spAutoFit/>
          </a:bodyPr>
          <a:lstStyle/>
          <a:p>
            <a:pPr algn="ctr"/>
            <a:r>
              <a:rPr lang="en-US" sz="6000" dirty="0" smtClean="0">
                <a:latin typeface="Times New Roman" pitchFamily="18" charset="0"/>
                <a:cs typeface="Times New Roman" pitchFamily="18" charset="0"/>
              </a:rPr>
              <a:t>New Data Set</a:t>
            </a:r>
            <a:endParaRPr lang="en-US"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d1.jpg"/>
          <p:cNvPicPr>
            <a:picLocks noChangeAspect="1"/>
          </p:cNvPicPr>
          <p:nvPr/>
        </p:nvPicPr>
        <p:blipFill>
          <a:blip r:embed="rId2"/>
          <a:stretch>
            <a:fillRect/>
          </a:stretch>
        </p:blipFill>
        <p:spPr>
          <a:xfrm>
            <a:off x="0" y="0"/>
            <a:ext cx="9144000" cy="6858001"/>
          </a:xfrm>
          <a:prstGeom prst="rect">
            <a:avLst/>
          </a:prstGeom>
        </p:spPr>
      </p:pic>
      <p:sp>
        <p:nvSpPr>
          <p:cNvPr id="3" name="Content Placeholder 2"/>
          <p:cNvSpPr>
            <a:spLocks noGrp="1"/>
          </p:cNvSpPr>
          <p:nvPr>
            <p:ph idx="1"/>
          </p:nvPr>
        </p:nvSpPr>
        <p:spPr/>
        <p:txBody>
          <a:bodyPr/>
          <a:lstStyle/>
          <a:p>
            <a:pPr fontAlgn="t"/>
            <a:r>
              <a:rPr lang="en-US" b="1" dirty="0"/>
              <a:t>Food Desert </a:t>
            </a:r>
          </a:p>
          <a:p>
            <a:pPr fontAlgn="t"/>
            <a:r>
              <a:rPr lang="en-US" dirty="0" smtClean="0"/>
              <a:t>White</a:t>
            </a:r>
          </a:p>
          <a:p>
            <a:pPr fontAlgn="t"/>
            <a:r>
              <a:rPr lang="en-US" dirty="0" smtClean="0"/>
              <a:t>Black</a:t>
            </a:r>
          </a:p>
          <a:p>
            <a:pPr fontAlgn="t"/>
            <a:r>
              <a:rPr lang="en-US" dirty="0" smtClean="0"/>
              <a:t>Asian</a:t>
            </a:r>
          </a:p>
          <a:p>
            <a:pPr fontAlgn="t"/>
            <a:r>
              <a:rPr lang="en-US" dirty="0" smtClean="0"/>
              <a:t>Hispanic </a:t>
            </a:r>
          </a:p>
          <a:p>
            <a:endParaRPr lang="en-US" dirty="0"/>
          </a:p>
        </p:txBody>
      </p:sp>
      <p:graphicFrame>
        <p:nvGraphicFramePr>
          <p:cNvPr id="4" name="Content Placeholder 3"/>
          <p:cNvGraphicFramePr>
            <a:graphicFrameLocks/>
          </p:cNvGraphicFramePr>
          <p:nvPr/>
        </p:nvGraphicFramePr>
        <p:xfrm>
          <a:off x="4648200" y="609600"/>
          <a:ext cx="4023360" cy="5623560"/>
        </p:xfrm>
        <a:graphic>
          <a:graphicData uri="http://schemas.openxmlformats.org/drawingml/2006/table">
            <a:tbl>
              <a:tblPr firstRow="1" bandRow="1">
                <a:tableStyleId>{21E4AEA4-8DFA-4A89-87EB-49C32662AFE0}</a:tableStyleId>
              </a:tblPr>
              <a:tblGrid>
                <a:gridCol w="4023360"/>
              </a:tblGrid>
              <a:tr h="1124712">
                <a:tc>
                  <a:txBody>
                    <a:bodyPr/>
                    <a:lstStyle/>
                    <a:p>
                      <a:pPr algn="l"/>
                      <a:r>
                        <a:rPr lang="en-US" sz="4000" dirty="0" smtClean="0"/>
                        <a:t>Non- Food Desert </a:t>
                      </a:r>
                      <a:endParaRPr lang="en-US" sz="4000" dirty="0">
                        <a:latin typeface="Times New Roman" pitchFamily="18" charset="0"/>
                        <a:cs typeface="Times New Roman" pitchFamily="18" charset="0"/>
                      </a:endParaRPr>
                    </a:p>
                  </a:txBody>
                  <a:tcPr/>
                </a:tc>
              </a:tr>
              <a:tr h="1124712">
                <a:tc>
                  <a:txBody>
                    <a:bodyPr/>
                    <a:lstStyle/>
                    <a:p>
                      <a:r>
                        <a:rPr lang="en-US" sz="4000" dirty="0" smtClean="0"/>
                        <a:t>White</a:t>
                      </a:r>
                      <a:endParaRPr lang="en-US" sz="4000" dirty="0">
                        <a:latin typeface="Times New Roman" pitchFamily="18" charset="0"/>
                        <a:cs typeface="Times New Roman" pitchFamily="18" charset="0"/>
                      </a:endParaRPr>
                    </a:p>
                  </a:txBody>
                  <a:tcPr/>
                </a:tc>
              </a:tr>
              <a:tr h="1124712">
                <a:tc>
                  <a:txBody>
                    <a:bodyPr/>
                    <a:lstStyle/>
                    <a:p>
                      <a:r>
                        <a:rPr lang="en-US" sz="4000" dirty="0" smtClean="0"/>
                        <a:t>Black</a:t>
                      </a:r>
                      <a:endParaRPr lang="en-US" sz="4000" dirty="0">
                        <a:latin typeface="Times New Roman" pitchFamily="18" charset="0"/>
                        <a:cs typeface="Times New Roman" pitchFamily="18" charset="0"/>
                      </a:endParaRPr>
                    </a:p>
                  </a:txBody>
                  <a:tcPr/>
                </a:tc>
              </a:tr>
              <a:tr h="1124712">
                <a:tc>
                  <a:txBody>
                    <a:bodyPr/>
                    <a:lstStyle/>
                    <a:p>
                      <a:r>
                        <a:rPr lang="en-US" sz="4000" dirty="0" smtClean="0"/>
                        <a:t>Asian</a:t>
                      </a:r>
                      <a:endParaRPr lang="en-US" sz="4000" dirty="0">
                        <a:latin typeface="Times New Roman" pitchFamily="18" charset="0"/>
                        <a:cs typeface="Times New Roman" pitchFamily="18" charset="0"/>
                      </a:endParaRPr>
                    </a:p>
                  </a:txBody>
                  <a:tcPr>
                    <a:solidFill>
                      <a:schemeClr val="accent2">
                        <a:lumMod val="60000"/>
                        <a:lumOff val="40000"/>
                      </a:schemeClr>
                    </a:solidFill>
                  </a:tcPr>
                </a:tc>
              </a:tr>
              <a:tr h="1124712">
                <a:tc>
                  <a:txBody>
                    <a:bodyPr/>
                    <a:lstStyle/>
                    <a:p>
                      <a:r>
                        <a:rPr lang="en-US" sz="4000" dirty="0" smtClean="0"/>
                        <a:t>Hispanic</a:t>
                      </a:r>
                      <a:r>
                        <a:rPr lang="en-US" sz="4000" baseline="0" dirty="0" smtClean="0"/>
                        <a:t> </a:t>
                      </a:r>
                      <a:endParaRPr lang="en-US" sz="4000" dirty="0">
                        <a:latin typeface="Times New Roman" pitchFamily="18" charset="0"/>
                        <a:cs typeface="Times New Roman" pitchFamily="18" charset="0"/>
                      </a:endParaRPr>
                    </a:p>
                  </a:txBody>
                  <a:tcPr/>
                </a:tc>
              </a:tr>
            </a:tbl>
          </a:graphicData>
        </a:graphic>
      </p:graphicFrame>
      <p:graphicFrame>
        <p:nvGraphicFramePr>
          <p:cNvPr id="5" name="Content Placeholder 3"/>
          <p:cNvGraphicFramePr>
            <a:graphicFrameLocks/>
          </p:cNvGraphicFramePr>
          <p:nvPr/>
        </p:nvGraphicFramePr>
        <p:xfrm>
          <a:off x="304800" y="609600"/>
          <a:ext cx="4038600" cy="5638800"/>
        </p:xfrm>
        <a:graphic>
          <a:graphicData uri="http://schemas.openxmlformats.org/drawingml/2006/table">
            <a:tbl>
              <a:tblPr firstRow="1" bandRow="1">
                <a:tableStyleId>{21E4AEA4-8DFA-4A89-87EB-49C32662AFE0}</a:tableStyleId>
              </a:tblPr>
              <a:tblGrid>
                <a:gridCol w="4038600"/>
              </a:tblGrid>
              <a:tr h="1127760">
                <a:tc>
                  <a:txBody>
                    <a:bodyPr/>
                    <a:lstStyle/>
                    <a:p>
                      <a:r>
                        <a:rPr lang="en-US" sz="4000" dirty="0" smtClean="0"/>
                        <a:t>Food Desert </a:t>
                      </a:r>
                      <a:endParaRPr lang="en-US" sz="4000" dirty="0">
                        <a:latin typeface="Times New Roman" pitchFamily="18" charset="0"/>
                        <a:cs typeface="Times New Roman" pitchFamily="18" charset="0"/>
                      </a:endParaRPr>
                    </a:p>
                  </a:txBody>
                  <a:tcPr/>
                </a:tc>
              </a:tr>
              <a:tr h="1127760">
                <a:tc>
                  <a:txBody>
                    <a:bodyPr/>
                    <a:lstStyle/>
                    <a:p>
                      <a:r>
                        <a:rPr lang="en-US" sz="4000" dirty="0" smtClean="0"/>
                        <a:t>White</a:t>
                      </a:r>
                      <a:endParaRPr lang="en-US" sz="4000" dirty="0">
                        <a:latin typeface="Times New Roman" pitchFamily="18" charset="0"/>
                        <a:cs typeface="Times New Roman" pitchFamily="18" charset="0"/>
                      </a:endParaRPr>
                    </a:p>
                  </a:txBody>
                  <a:tcPr/>
                </a:tc>
              </a:tr>
              <a:tr h="1127760">
                <a:tc>
                  <a:txBody>
                    <a:bodyPr/>
                    <a:lstStyle/>
                    <a:p>
                      <a:r>
                        <a:rPr lang="en-US" sz="4000" dirty="0" smtClean="0"/>
                        <a:t>Black</a:t>
                      </a:r>
                      <a:endParaRPr lang="en-US" sz="4000" dirty="0">
                        <a:latin typeface="Times New Roman" pitchFamily="18" charset="0"/>
                        <a:cs typeface="Times New Roman" pitchFamily="18" charset="0"/>
                      </a:endParaRPr>
                    </a:p>
                  </a:txBody>
                  <a:tcPr/>
                </a:tc>
              </a:tr>
              <a:tr h="1127760">
                <a:tc>
                  <a:txBody>
                    <a:bodyPr/>
                    <a:lstStyle/>
                    <a:p>
                      <a:r>
                        <a:rPr lang="en-US" sz="4000" dirty="0" smtClean="0"/>
                        <a:t>Asian</a:t>
                      </a:r>
                      <a:endParaRPr lang="en-US" sz="4000" dirty="0">
                        <a:latin typeface="Times New Roman" pitchFamily="18" charset="0"/>
                        <a:cs typeface="Times New Roman" pitchFamily="18" charset="0"/>
                      </a:endParaRPr>
                    </a:p>
                  </a:txBody>
                  <a:tcPr>
                    <a:solidFill>
                      <a:schemeClr val="accent2">
                        <a:lumMod val="60000"/>
                        <a:lumOff val="40000"/>
                      </a:schemeClr>
                    </a:solidFill>
                  </a:tcPr>
                </a:tc>
              </a:tr>
              <a:tr h="1127760">
                <a:tc>
                  <a:txBody>
                    <a:bodyPr/>
                    <a:lstStyle/>
                    <a:p>
                      <a:r>
                        <a:rPr lang="en-US" sz="4000" dirty="0" smtClean="0"/>
                        <a:t>Hispanic</a:t>
                      </a:r>
                      <a:r>
                        <a:rPr lang="en-US" sz="4000" baseline="0" dirty="0" smtClean="0"/>
                        <a:t> </a:t>
                      </a:r>
                      <a:endParaRPr lang="en-US" sz="40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d1.jpg"/>
          <p:cNvPicPr>
            <a:picLocks noChangeAspect="1"/>
          </p:cNvPicPr>
          <p:nvPr/>
        </p:nvPicPr>
        <p:blipFill>
          <a:blip r:embed="rId3"/>
          <a:stretch>
            <a:fillRect/>
          </a:stretch>
        </p:blipFill>
        <p:spPr>
          <a:xfrm>
            <a:off x="0" y="0"/>
            <a:ext cx="9144000" cy="6858001"/>
          </a:xfrm>
          <a:prstGeom prst="rect">
            <a:avLst/>
          </a:prstGeom>
        </p:spPr>
      </p:pic>
      <p:graphicFrame>
        <p:nvGraphicFramePr>
          <p:cNvPr id="11" name="Table 10"/>
          <p:cNvGraphicFramePr>
            <a:graphicFrameLocks noGrp="1"/>
          </p:cNvGraphicFramePr>
          <p:nvPr/>
        </p:nvGraphicFramePr>
        <p:xfrm>
          <a:off x="533400" y="914400"/>
          <a:ext cx="8153400" cy="4998720"/>
        </p:xfrm>
        <a:graphic>
          <a:graphicData uri="http://schemas.openxmlformats.org/drawingml/2006/table">
            <a:tbl>
              <a:tblPr firstRow="1" bandRow="1">
                <a:tableStyleId>{21E4AEA4-8DFA-4A89-87EB-49C32662AFE0}</a:tableStyleId>
              </a:tblPr>
              <a:tblGrid>
                <a:gridCol w="2038350"/>
                <a:gridCol w="2038350"/>
                <a:gridCol w="2038350"/>
                <a:gridCol w="2038350"/>
              </a:tblGrid>
              <a:tr h="938115">
                <a:tc>
                  <a:txBody>
                    <a:bodyPr/>
                    <a:lstStyle/>
                    <a:p>
                      <a:endParaRPr lang="en-US" dirty="0"/>
                    </a:p>
                  </a:txBody>
                  <a:tcPr/>
                </a:tc>
                <a:tc>
                  <a:txBody>
                    <a:bodyPr/>
                    <a:lstStyle/>
                    <a:p>
                      <a:r>
                        <a:rPr lang="en-US" sz="2800" dirty="0" smtClean="0"/>
                        <a:t>Food Deserts</a:t>
                      </a:r>
                      <a:endParaRPr lang="en-US" sz="2800" dirty="0">
                        <a:latin typeface="Times New Roman" pitchFamily="18" charset="0"/>
                        <a:cs typeface="Times New Roman" pitchFamily="18" charset="0"/>
                      </a:endParaRPr>
                    </a:p>
                  </a:txBody>
                  <a:tcPr/>
                </a:tc>
                <a:tc>
                  <a:txBody>
                    <a:bodyPr/>
                    <a:lstStyle/>
                    <a:p>
                      <a:r>
                        <a:rPr lang="en-US" sz="2800" dirty="0" smtClean="0"/>
                        <a:t>Non-Food Deserts</a:t>
                      </a:r>
                      <a:endParaRPr lang="en-US" sz="2800"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r>
              <a:tr h="543511">
                <a:tc>
                  <a:txBody>
                    <a:bodyPr/>
                    <a:lstStyle/>
                    <a:p>
                      <a:endParaRPr lang="en-US" dirty="0"/>
                    </a:p>
                  </a:txBody>
                  <a:tcPr/>
                </a:tc>
                <a:tc>
                  <a:txBody>
                    <a:bodyPr/>
                    <a:lstStyle/>
                    <a:p>
                      <a:r>
                        <a:rPr lang="en-US" dirty="0" smtClean="0"/>
                        <a:t>N=23</a:t>
                      </a:r>
                      <a:endParaRPr lang="en-US" dirty="0">
                        <a:latin typeface="Times New Roman" pitchFamily="18" charset="0"/>
                        <a:cs typeface="Times New Roman" pitchFamily="18" charset="0"/>
                      </a:endParaRPr>
                    </a:p>
                  </a:txBody>
                  <a:tcPr/>
                </a:tc>
                <a:tc>
                  <a:txBody>
                    <a:bodyPr/>
                    <a:lstStyle/>
                    <a:p>
                      <a:r>
                        <a:rPr lang="en-US" dirty="0" smtClean="0"/>
                        <a:t>N=256</a:t>
                      </a:r>
                      <a:endParaRPr lang="en-US" dirty="0">
                        <a:latin typeface="Times New Roman" pitchFamily="18" charset="0"/>
                        <a:cs typeface="Times New Roman" pitchFamily="18" charset="0"/>
                      </a:endParaRPr>
                    </a:p>
                  </a:txBody>
                  <a:tcPr/>
                </a:tc>
                <a:tc>
                  <a:txBody>
                    <a:bodyPr/>
                    <a:lstStyle/>
                    <a:p>
                      <a:r>
                        <a:rPr lang="en-US" dirty="0" smtClean="0"/>
                        <a:t>Significance</a:t>
                      </a:r>
                      <a:endParaRPr lang="en-US" dirty="0">
                        <a:latin typeface="Times New Roman" pitchFamily="18" charset="0"/>
                        <a:cs typeface="Times New Roman" pitchFamily="18" charset="0"/>
                      </a:endParaRPr>
                    </a:p>
                  </a:txBody>
                  <a:tcPr/>
                </a:tc>
              </a:tr>
              <a:tr h="6519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Whites</a:t>
                      </a:r>
                    </a:p>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58% (+- 18)</a:t>
                      </a:r>
                    </a:p>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66%</a:t>
                      </a:r>
                      <a:r>
                        <a:rPr lang="en-US" baseline="0" dirty="0" smtClean="0"/>
                        <a:t> </a:t>
                      </a:r>
                      <a:r>
                        <a:rPr lang="en-US" dirty="0" smtClean="0"/>
                        <a:t>(+-19)</a:t>
                      </a:r>
                    </a:p>
                    <a:p>
                      <a:endParaRPr lang="en-US" dirty="0">
                        <a:latin typeface="Times New Roman" pitchFamily="18" charset="0"/>
                        <a:cs typeface="Times New Roman" pitchFamily="18" charset="0"/>
                      </a:endParaRPr>
                    </a:p>
                  </a:txBody>
                  <a:tcPr/>
                </a:tc>
                <a:tc>
                  <a:txBody>
                    <a:bodyPr/>
                    <a:lstStyle/>
                    <a:p>
                      <a:r>
                        <a:rPr lang="en-US" sz="2000" dirty="0" smtClean="0"/>
                        <a:t>NO</a:t>
                      </a:r>
                    </a:p>
                    <a:p>
                      <a:r>
                        <a:rPr lang="en-US" sz="1200" dirty="0" smtClean="0"/>
                        <a:t>(Sig .551)</a:t>
                      </a:r>
                      <a:endParaRPr lang="en-US" sz="1200" dirty="0" smtClean="0">
                        <a:latin typeface="Times New Roman" pitchFamily="18" charset="0"/>
                        <a:cs typeface="Times New Roman" pitchFamily="18" charset="0"/>
                      </a:endParaRPr>
                    </a:p>
                  </a:txBody>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Blacks</a:t>
                      </a:r>
                    </a:p>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14% (+-11)</a:t>
                      </a:r>
                    </a:p>
                    <a:p>
                      <a:endParaRPr lang="en-US" dirty="0">
                        <a:latin typeface="Times New Roman" pitchFamily="18" charset="0"/>
                        <a:cs typeface="Times New Roman" pitchFamily="18" charset="0"/>
                      </a:endParaRPr>
                    </a:p>
                  </a:txBody>
                  <a:tcPr/>
                </a:tc>
                <a:tc>
                  <a:txBody>
                    <a:bodyPr/>
                    <a:lstStyle/>
                    <a:p>
                      <a:r>
                        <a:rPr lang="en-US" dirty="0" smtClean="0"/>
                        <a:t>8% ( +-7)</a:t>
                      </a:r>
                      <a:endParaRPr lang="en-US" dirty="0">
                        <a:latin typeface="Times New Roman" pitchFamily="18" charset="0"/>
                        <a:cs typeface="Times New Roman" pitchFamily="18" charset="0"/>
                      </a:endParaRPr>
                    </a:p>
                  </a:txBody>
                  <a:tcPr/>
                </a:tc>
                <a:tc>
                  <a:txBody>
                    <a:bodyPr/>
                    <a:lstStyle/>
                    <a:p>
                      <a:r>
                        <a:rPr lang="en-US" sz="2000" dirty="0" smtClean="0"/>
                        <a:t>YES</a:t>
                      </a:r>
                    </a:p>
                    <a:p>
                      <a:r>
                        <a:rPr lang="en-US" sz="1200" dirty="0" smtClean="0"/>
                        <a:t>(Sig .03)</a:t>
                      </a:r>
                      <a:endParaRPr lang="en-US" sz="1200" dirty="0">
                        <a:latin typeface="Times New Roman" pitchFamily="18" charset="0"/>
                        <a:cs typeface="Times New Roman" pitchFamily="18" charset="0"/>
                      </a:endParaRPr>
                    </a:p>
                  </a:txBody>
                  <a:tcPr/>
                </a:tc>
              </a:tr>
              <a:tr h="579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Asians</a:t>
                      </a:r>
                    </a:p>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 (+-7)</a:t>
                      </a:r>
                    </a:p>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0" dirty="0" smtClean="0"/>
                        <a:t>% (+-9)</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itchFamily="18" charset="0"/>
                        <a:cs typeface="Times New Roman" pitchFamily="18" charset="0"/>
                      </a:endParaRPr>
                    </a:p>
                  </a:txBody>
                  <a:tcPr/>
                </a:tc>
                <a:tc>
                  <a:txBody>
                    <a:bodyPr/>
                    <a:lstStyle/>
                    <a:p>
                      <a:r>
                        <a:rPr lang="en-US" sz="2000" smtClean="0"/>
                        <a:t>NO</a:t>
                      </a:r>
                    </a:p>
                    <a:p>
                      <a:r>
                        <a:rPr lang="en-US" sz="1200" smtClean="0"/>
                        <a:t>(Sig.117)</a:t>
                      </a:r>
                      <a:endParaRPr lang="en-US" sz="1200" dirty="0">
                        <a:latin typeface="Times New Roman" pitchFamily="18" charset="0"/>
                        <a:cs typeface="Times New Roman" pitchFamily="18" charset="0"/>
                      </a:endParaRPr>
                    </a:p>
                  </a:txBody>
                  <a:tcPr/>
                </a:tc>
              </a:tr>
              <a:tr h="624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Hispanics</a:t>
                      </a:r>
                    </a:p>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18% (+-8)</a:t>
                      </a:r>
                    </a:p>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15% (+-9)</a:t>
                      </a:r>
                    </a:p>
                    <a:p>
                      <a:endParaRPr lang="en-US" dirty="0">
                        <a:latin typeface="Times New Roman" pitchFamily="18" charset="0"/>
                        <a:cs typeface="Times New Roman" pitchFamily="18" charset="0"/>
                      </a:endParaRPr>
                    </a:p>
                  </a:txBody>
                  <a:tcPr/>
                </a:tc>
                <a:tc>
                  <a:txBody>
                    <a:bodyPr/>
                    <a:lstStyle/>
                    <a:p>
                      <a:r>
                        <a:rPr lang="en-US" sz="2000" dirty="0" smtClean="0"/>
                        <a:t>NO</a:t>
                      </a:r>
                    </a:p>
                    <a:p>
                      <a:r>
                        <a:rPr lang="en-US" sz="1200" dirty="0" smtClean="0"/>
                        <a:t>(Sig .987)</a:t>
                      </a:r>
                      <a:endParaRPr lang="en-US" sz="1200" dirty="0">
                        <a:latin typeface="Times New Roman" pitchFamily="18" charset="0"/>
                        <a:cs typeface="Times New Roman" pitchFamily="18" charset="0"/>
                      </a:endParaRPr>
                    </a:p>
                  </a:txBody>
                  <a:tcPr/>
                </a:tc>
              </a:tr>
              <a:tr h="9381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Total</a:t>
                      </a:r>
                    </a:p>
                    <a:p>
                      <a:endParaRPr lang="en-US" dirty="0">
                        <a:latin typeface="Times New Roman" pitchFamily="18" charset="0"/>
                        <a:cs typeface="Times New Roman" pitchFamily="18" charset="0"/>
                      </a:endParaRPr>
                    </a:p>
                  </a:txBody>
                  <a:tcPr/>
                </a:tc>
                <a:tc>
                  <a:txBody>
                    <a:bodyPr/>
                    <a:lstStyle/>
                    <a:p>
                      <a:r>
                        <a:rPr lang="en-US" dirty="0" smtClean="0"/>
                        <a:t>100%</a:t>
                      </a:r>
                      <a:endParaRPr lang="en-US" dirty="0">
                        <a:latin typeface="Times New Roman" pitchFamily="18" charset="0"/>
                        <a:cs typeface="Times New Roman" pitchFamily="18" charset="0"/>
                      </a:endParaRPr>
                    </a:p>
                  </a:txBody>
                  <a:tcPr/>
                </a:tc>
                <a:tc>
                  <a:txBody>
                    <a:bodyPr/>
                    <a:lstStyle/>
                    <a:p>
                      <a:r>
                        <a:rPr lang="en-US" dirty="0" smtClean="0"/>
                        <a:t>100%</a:t>
                      </a:r>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112121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0" y="-1"/>
          <a:ext cx="9144000" cy="7564803"/>
        </p:xfrm>
        <a:graphic>
          <a:graphicData uri="http://schemas.openxmlformats.org/drawingml/2006/table">
            <a:tbl>
              <a:tblPr firstRow="1" bandRow="1">
                <a:tableStyleId>{21E4AEA4-8DFA-4A89-87EB-49C32662AFE0}</a:tableStyleId>
              </a:tblPr>
              <a:tblGrid>
                <a:gridCol w="2286000"/>
                <a:gridCol w="2286000"/>
                <a:gridCol w="2286000"/>
                <a:gridCol w="2286000"/>
              </a:tblGrid>
              <a:tr h="1296329">
                <a:tc>
                  <a:txBody>
                    <a:bodyPr/>
                    <a:lstStyle/>
                    <a:p>
                      <a:endParaRPr lang="en-US" dirty="0"/>
                    </a:p>
                  </a:txBody>
                  <a:tcPr/>
                </a:tc>
                <a:tc>
                  <a:txBody>
                    <a:bodyPr/>
                    <a:lstStyle/>
                    <a:p>
                      <a:r>
                        <a:rPr lang="en-US" sz="2800" dirty="0" smtClean="0"/>
                        <a:t>Food Deserts</a:t>
                      </a:r>
                      <a:endParaRPr lang="en-US" sz="2800" dirty="0">
                        <a:latin typeface="Times New Roman" pitchFamily="18" charset="0"/>
                        <a:cs typeface="Times New Roman" pitchFamily="18" charset="0"/>
                      </a:endParaRPr>
                    </a:p>
                  </a:txBody>
                  <a:tcPr/>
                </a:tc>
                <a:tc>
                  <a:txBody>
                    <a:bodyPr/>
                    <a:lstStyle/>
                    <a:p>
                      <a:r>
                        <a:rPr lang="en-US" sz="2800" dirty="0" smtClean="0"/>
                        <a:t>Non-Food Deserts</a:t>
                      </a:r>
                      <a:endParaRPr lang="en-US" sz="2800"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r>
              <a:tr h="745671">
                <a:tc>
                  <a:txBody>
                    <a:bodyPr/>
                    <a:lstStyle/>
                    <a:p>
                      <a:endParaRPr lang="en-US" dirty="0"/>
                    </a:p>
                  </a:txBody>
                  <a:tcPr/>
                </a:tc>
                <a:tc>
                  <a:txBody>
                    <a:bodyPr/>
                    <a:lstStyle/>
                    <a:p>
                      <a:r>
                        <a:rPr lang="en-US" dirty="0" smtClean="0"/>
                        <a:t>N=23</a:t>
                      </a:r>
                      <a:endParaRPr lang="en-US" dirty="0">
                        <a:latin typeface="Times New Roman" pitchFamily="18" charset="0"/>
                        <a:cs typeface="Times New Roman" pitchFamily="18" charset="0"/>
                      </a:endParaRPr>
                    </a:p>
                  </a:txBody>
                  <a:tcPr/>
                </a:tc>
                <a:tc>
                  <a:txBody>
                    <a:bodyPr/>
                    <a:lstStyle/>
                    <a:p>
                      <a:r>
                        <a:rPr lang="en-US" dirty="0" smtClean="0"/>
                        <a:t>N=256</a:t>
                      </a:r>
                      <a:endParaRPr lang="en-US" dirty="0">
                        <a:latin typeface="Times New Roman" pitchFamily="18" charset="0"/>
                        <a:cs typeface="Times New Roman" pitchFamily="18" charset="0"/>
                      </a:endParaRPr>
                    </a:p>
                  </a:txBody>
                  <a:tcPr/>
                </a:tc>
                <a:tc>
                  <a:txBody>
                    <a:bodyPr/>
                    <a:lstStyle/>
                    <a:p>
                      <a:r>
                        <a:rPr lang="en-US" dirty="0" smtClean="0"/>
                        <a:t>Significance</a:t>
                      </a:r>
                      <a:endParaRPr lang="en-US" dirty="0">
                        <a:latin typeface="Times New Roman" pitchFamily="18" charset="0"/>
                        <a:cs typeface="Times New Roman" pitchFamily="18" charset="0"/>
                      </a:endParaRPr>
                    </a:p>
                  </a:txBody>
                  <a:tcPr/>
                </a:tc>
              </a:tr>
              <a:tr h="8944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Whites</a:t>
                      </a:r>
                    </a:p>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58% (+- 18)</a:t>
                      </a:r>
                    </a:p>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66%</a:t>
                      </a:r>
                      <a:r>
                        <a:rPr lang="en-US" baseline="0" dirty="0" smtClean="0"/>
                        <a:t> </a:t>
                      </a:r>
                      <a:r>
                        <a:rPr lang="en-US" dirty="0" smtClean="0"/>
                        <a:t>(+-19)</a:t>
                      </a:r>
                    </a:p>
                    <a:p>
                      <a:endParaRPr lang="en-US" dirty="0">
                        <a:latin typeface="Times New Roman" pitchFamily="18" charset="0"/>
                        <a:cs typeface="Times New Roman" pitchFamily="18" charset="0"/>
                      </a:endParaRPr>
                    </a:p>
                  </a:txBody>
                  <a:tcPr/>
                </a:tc>
                <a:tc>
                  <a:txBody>
                    <a:bodyPr/>
                    <a:lstStyle/>
                    <a:p>
                      <a:r>
                        <a:rPr lang="en-US" sz="2000" dirty="0" smtClean="0"/>
                        <a:t>NO</a:t>
                      </a:r>
                    </a:p>
                    <a:p>
                      <a:r>
                        <a:rPr lang="en-US" sz="1200" dirty="0" smtClean="0"/>
                        <a:t>(Sig .551)</a:t>
                      </a:r>
                      <a:endParaRPr lang="en-US" sz="1200" dirty="0" smtClean="0">
                        <a:latin typeface="Times New Roman" pitchFamily="18" charset="0"/>
                        <a:cs typeface="Times New Roman" pitchFamily="18" charset="0"/>
                      </a:endParaRPr>
                    </a:p>
                  </a:txBody>
                  <a:tcPr/>
                </a:tc>
              </a:tr>
              <a:tr h="878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dirty="0" smtClean="0">
                          <a:latin typeface="Times New Roman" pitchFamily="18" charset="0"/>
                          <a:cs typeface="Times New Roman" pitchFamily="18" charset="0"/>
                        </a:rPr>
                        <a:t>Blacks</a:t>
                      </a:r>
                    </a:p>
                    <a:p>
                      <a:endParaRPr lang="en-US" sz="4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dirty="0" smtClean="0">
                          <a:latin typeface="Times New Roman" pitchFamily="18" charset="0"/>
                          <a:cs typeface="Times New Roman" pitchFamily="18" charset="0"/>
                        </a:rPr>
                        <a:t>14%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itchFamily="18" charset="0"/>
                          <a:cs typeface="Times New Roman" pitchFamily="18" charset="0"/>
                        </a:rPr>
                        <a:t>(+-11)</a:t>
                      </a:r>
                    </a:p>
                    <a:p>
                      <a:endParaRPr lang="en-US" sz="4000" dirty="0">
                        <a:latin typeface="Times New Roman" pitchFamily="18" charset="0"/>
                        <a:cs typeface="Times New Roman" pitchFamily="18" charset="0"/>
                      </a:endParaRPr>
                    </a:p>
                  </a:txBody>
                  <a:tcPr/>
                </a:tc>
                <a:tc>
                  <a:txBody>
                    <a:bodyPr/>
                    <a:lstStyle/>
                    <a:p>
                      <a:r>
                        <a:rPr lang="en-US" sz="4000" dirty="0" smtClean="0">
                          <a:latin typeface="Times New Roman" pitchFamily="18" charset="0"/>
                          <a:cs typeface="Times New Roman" pitchFamily="18" charset="0"/>
                        </a:rPr>
                        <a:t>8% </a:t>
                      </a:r>
                    </a:p>
                    <a:p>
                      <a:r>
                        <a:rPr lang="en-US" sz="1800" dirty="0" smtClean="0">
                          <a:latin typeface="Times New Roman" pitchFamily="18" charset="0"/>
                          <a:cs typeface="Times New Roman" pitchFamily="18" charset="0"/>
                        </a:rPr>
                        <a:t>( +-7)</a:t>
                      </a:r>
                      <a:endParaRPr lang="en-US" sz="1800" dirty="0">
                        <a:latin typeface="Times New Roman" pitchFamily="18" charset="0"/>
                        <a:cs typeface="Times New Roman" pitchFamily="18" charset="0"/>
                      </a:endParaRPr>
                    </a:p>
                  </a:txBody>
                  <a:tcPr/>
                </a:tc>
                <a:tc>
                  <a:txBody>
                    <a:bodyPr/>
                    <a:lstStyle/>
                    <a:p>
                      <a:r>
                        <a:rPr lang="en-US" sz="4000" dirty="0" smtClean="0">
                          <a:latin typeface="Times New Roman" pitchFamily="18" charset="0"/>
                          <a:cs typeface="Times New Roman" pitchFamily="18" charset="0"/>
                        </a:rPr>
                        <a:t>YES</a:t>
                      </a:r>
                    </a:p>
                    <a:p>
                      <a:r>
                        <a:rPr lang="en-US" sz="1800" dirty="0" smtClean="0">
                          <a:latin typeface="Times New Roman" pitchFamily="18" charset="0"/>
                          <a:cs typeface="Times New Roman" pitchFamily="18" charset="0"/>
                        </a:rPr>
                        <a:t>(Sig .03)</a:t>
                      </a:r>
                      <a:endParaRPr lang="en-US" sz="1800" dirty="0">
                        <a:latin typeface="Times New Roman" pitchFamily="18" charset="0"/>
                        <a:cs typeface="Times New Roman" pitchFamily="18" charset="0"/>
                      </a:endParaRPr>
                    </a:p>
                  </a:txBody>
                  <a:tcPr/>
                </a:tc>
              </a:tr>
              <a:tr h="878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Asians</a:t>
                      </a:r>
                    </a:p>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 (+-7)</a:t>
                      </a:r>
                    </a:p>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0" dirty="0" smtClean="0"/>
                        <a:t>% (+-9)</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itchFamily="18" charset="0"/>
                        <a:cs typeface="Times New Roman" pitchFamily="18" charset="0"/>
                      </a:endParaRPr>
                    </a:p>
                  </a:txBody>
                  <a:tcPr/>
                </a:tc>
                <a:tc>
                  <a:txBody>
                    <a:bodyPr/>
                    <a:lstStyle/>
                    <a:p>
                      <a:r>
                        <a:rPr lang="en-US" sz="2000" smtClean="0"/>
                        <a:t>NO</a:t>
                      </a:r>
                    </a:p>
                    <a:p>
                      <a:r>
                        <a:rPr lang="en-US" sz="1200" smtClean="0"/>
                        <a:t>(Sig.117)</a:t>
                      </a:r>
                      <a:endParaRPr lang="en-US" sz="1200" dirty="0">
                        <a:latin typeface="Times New Roman" pitchFamily="18" charset="0"/>
                        <a:cs typeface="Times New Roman" pitchFamily="18" charset="0"/>
                      </a:endParaRPr>
                    </a:p>
                  </a:txBody>
                  <a:tcPr/>
                </a:tc>
              </a:tr>
              <a:tr h="878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Hispanics</a:t>
                      </a:r>
                    </a:p>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18% (+-8)</a:t>
                      </a:r>
                    </a:p>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15% (+-9)</a:t>
                      </a:r>
                    </a:p>
                    <a:p>
                      <a:endParaRPr lang="en-US" dirty="0">
                        <a:latin typeface="Times New Roman" pitchFamily="18" charset="0"/>
                        <a:cs typeface="Times New Roman" pitchFamily="18" charset="0"/>
                      </a:endParaRPr>
                    </a:p>
                  </a:txBody>
                  <a:tcPr/>
                </a:tc>
                <a:tc>
                  <a:txBody>
                    <a:bodyPr/>
                    <a:lstStyle/>
                    <a:p>
                      <a:r>
                        <a:rPr lang="en-US" sz="2000" dirty="0" smtClean="0"/>
                        <a:t>NO</a:t>
                      </a:r>
                    </a:p>
                    <a:p>
                      <a:r>
                        <a:rPr lang="en-US" sz="1200" dirty="0" smtClean="0"/>
                        <a:t>(Sig .987)</a:t>
                      </a:r>
                      <a:endParaRPr lang="en-US" sz="1200" dirty="0">
                        <a:latin typeface="Times New Roman" pitchFamily="18" charset="0"/>
                        <a:cs typeface="Times New Roman" pitchFamily="18" charset="0"/>
                      </a:endParaRPr>
                    </a:p>
                  </a:txBody>
                  <a:tcPr/>
                </a:tc>
              </a:tr>
              <a:tr h="1287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Total</a:t>
                      </a:r>
                    </a:p>
                    <a:p>
                      <a:endParaRPr lang="en-US" dirty="0">
                        <a:latin typeface="Times New Roman" pitchFamily="18" charset="0"/>
                        <a:cs typeface="Times New Roman" pitchFamily="18" charset="0"/>
                      </a:endParaRPr>
                    </a:p>
                  </a:txBody>
                  <a:tcPr/>
                </a:tc>
                <a:tc>
                  <a:txBody>
                    <a:bodyPr/>
                    <a:lstStyle/>
                    <a:p>
                      <a:r>
                        <a:rPr lang="en-US" dirty="0" smtClean="0"/>
                        <a:t>100%</a:t>
                      </a:r>
                      <a:endParaRPr lang="en-US" dirty="0">
                        <a:latin typeface="Times New Roman" pitchFamily="18" charset="0"/>
                        <a:cs typeface="Times New Roman" pitchFamily="18" charset="0"/>
                      </a:endParaRPr>
                    </a:p>
                  </a:txBody>
                  <a:tcPr/>
                </a:tc>
                <a:tc>
                  <a:txBody>
                    <a:bodyPr/>
                    <a:lstStyle/>
                    <a:p>
                      <a:r>
                        <a:rPr lang="en-US" dirty="0" smtClean="0"/>
                        <a:t>100%</a:t>
                      </a:r>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r>
            </a:tbl>
          </a:graphicData>
        </a:graphic>
      </p:graphicFrame>
      <p:sp>
        <p:nvSpPr>
          <p:cNvPr id="11" name="Oval 10"/>
          <p:cNvSpPr/>
          <p:nvPr/>
        </p:nvSpPr>
        <p:spPr>
          <a:xfrm>
            <a:off x="0" y="2133600"/>
            <a:ext cx="8763000" cy="2667000"/>
          </a:xfrm>
          <a:prstGeom prst="ellipse">
            <a:avLst/>
          </a:prstGeom>
          <a:noFill/>
          <a:ln w="79375">
            <a:solidFill>
              <a:srgbClr val="FF0000"/>
            </a:solidFill>
          </a:ln>
          <a:scene3d>
            <a:camera prst="orthographicFront">
              <a:rot lat="598846" lon="21296540" rev="215734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d1.jpg"/>
          <p:cNvPicPr>
            <a:picLocks noChangeAspect="1"/>
          </p:cNvPicPr>
          <p:nvPr/>
        </p:nvPicPr>
        <p:blipFill>
          <a:blip r:embed="rId3"/>
          <a:stretch>
            <a:fillRect/>
          </a:stretch>
        </p:blipFill>
        <p:spPr>
          <a:xfrm>
            <a:off x="0" y="0"/>
            <a:ext cx="9144000" cy="6858001"/>
          </a:xfrm>
          <a:prstGeom prst="rect">
            <a:avLst/>
          </a:prstGeom>
        </p:spPr>
      </p:pic>
      <p:sp>
        <p:nvSpPr>
          <p:cNvPr id="2" name="Title 1"/>
          <p:cNvSpPr>
            <a:spLocks noGrp="1"/>
          </p:cNvSpPr>
          <p:nvPr>
            <p:ph type="title"/>
          </p:nvPr>
        </p:nvSpPr>
        <p:spPr>
          <a:solidFill>
            <a:schemeClr val="accent2">
              <a:lumMod val="60000"/>
              <a:lumOff val="40000"/>
              <a:alpha val="80000"/>
            </a:schemeClr>
          </a:solidFill>
        </p:spPr>
        <p:txBody>
          <a:bodyPr/>
          <a:lstStyle/>
          <a:p>
            <a:r>
              <a:rPr lang="en-US" dirty="0" smtClean="0">
                <a:solidFill>
                  <a:srgbClr val="FF0000"/>
                </a:solidFill>
                <a:latin typeface="Times New Roman" pitchFamily="18" charset="0"/>
                <a:cs typeface="Times New Roman" pitchFamily="18" charset="0"/>
              </a:rPr>
              <a:t>Societal Connotation </a:t>
            </a:r>
            <a:endParaRPr lang="en-US" dirty="0">
              <a:solidFill>
                <a:srgbClr val="FF0000"/>
              </a:solidFill>
              <a:latin typeface="Times New Roman" pitchFamily="18" charset="0"/>
              <a:cs typeface="Times New Roman" pitchFamily="18" charset="0"/>
            </a:endParaRPr>
          </a:p>
        </p:txBody>
      </p:sp>
      <p:pic>
        <p:nvPicPr>
          <p:cNvPr id="6" name="Content Placeholder 5" descr="byracediabetes.gif"/>
          <p:cNvPicPr>
            <a:picLocks noGrp="1" noChangeAspect="1"/>
          </p:cNvPicPr>
          <p:nvPr>
            <p:ph idx="1"/>
          </p:nvPr>
        </p:nvPicPr>
        <p:blipFill>
          <a:blip r:embed="rId4" cstate="print"/>
          <a:stretch>
            <a:fillRect/>
          </a:stretch>
        </p:blipFill>
        <p:spPr>
          <a:xfrm>
            <a:off x="609600" y="1219200"/>
            <a:ext cx="7696200" cy="5153327"/>
          </a:xfrm>
        </p:spPr>
      </p:pic>
      <p:sp>
        <p:nvSpPr>
          <p:cNvPr id="7" name="TextBox 6"/>
          <p:cNvSpPr txBox="1"/>
          <p:nvPr/>
        </p:nvSpPr>
        <p:spPr>
          <a:xfrm>
            <a:off x="685800" y="6488668"/>
            <a:ext cx="76200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www.cdc.gov/diabetes/statistics/prev/national/figraceethsex.htm</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d1.jpg"/>
          <p:cNvPicPr>
            <a:picLocks noChangeAspect="1"/>
          </p:cNvPicPr>
          <p:nvPr/>
        </p:nvPicPr>
        <p:blipFill>
          <a:blip r:embed="rId3"/>
          <a:stretch>
            <a:fillRect/>
          </a:stretch>
        </p:blipFill>
        <p:spPr>
          <a:xfrm>
            <a:off x="0" y="0"/>
            <a:ext cx="9144000" cy="6858001"/>
          </a:xfrm>
          <a:prstGeom prst="rect">
            <a:avLst/>
          </a:prstGeom>
        </p:spPr>
      </p:pic>
      <p:pic>
        <p:nvPicPr>
          <p:cNvPr id="7" name="Picture 6" descr="sacfarmersmarket.jpg"/>
          <p:cNvPicPr>
            <a:picLocks noChangeAspect="1"/>
          </p:cNvPicPr>
          <p:nvPr/>
        </p:nvPicPr>
        <p:blipFill>
          <a:blip r:embed="rId4" cstate="print"/>
          <a:stretch>
            <a:fillRect/>
          </a:stretch>
        </p:blipFill>
        <p:spPr>
          <a:xfrm>
            <a:off x="228600" y="3692769"/>
            <a:ext cx="3657600" cy="2936631"/>
          </a:xfrm>
          <a:prstGeom prst="rect">
            <a:avLst/>
          </a:prstGeom>
        </p:spPr>
      </p:pic>
      <p:sp>
        <p:nvSpPr>
          <p:cNvPr id="2" name="Title 1"/>
          <p:cNvSpPr>
            <a:spLocks noGrp="1"/>
          </p:cNvSpPr>
          <p:nvPr>
            <p:ph type="title"/>
          </p:nvPr>
        </p:nvSpPr>
        <p:spPr/>
        <p:txBody>
          <a:bodyPr>
            <a:normAutofit fontScale="90000"/>
          </a:bodyPr>
          <a:lstStyle/>
          <a:p>
            <a:r>
              <a:rPr lang="en-US" dirty="0" smtClean="0">
                <a:solidFill>
                  <a:srgbClr val="FF0000"/>
                </a:solidFill>
                <a:latin typeface="Times New Roman" pitchFamily="18" charset="0"/>
                <a:cs typeface="Times New Roman" pitchFamily="18" charset="0"/>
              </a:rPr>
              <a:t>Prevention/Policy Recommendation</a:t>
            </a:r>
            <a:endParaRPr lang="en-US" dirty="0">
              <a:solidFill>
                <a:srgbClr val="FF0000"/>
              </a:solidFill>
              <a:latin typeface="Times New Roman" pitchFamily="18" charset="0"/>
              <a:cs typeface="Times New Roman" pitchFamily="18" charset="0"/>
            </a:endParaRPr>
          </a:p>
        </p:txBody>
      </p:sp>
      <p:pic>
        <p:nvPicPr>
          <p:cNvPr id="4" name="Content Placeholder 3" descr="farmermarket2.jpg"/>
          <p:cNvPicPr>
            <a:picLocks noGrp="1" noChangeAspect="1"/>
          </p:cNvPicPr>
          <p:nvPr>
            <p:ph idx="1"/>
          </p:nvPr>
        </p:nvPicPr>
        <p:blipFill>
          <a:blip r:embed="rId5" cstate="print"/>
          <a:stretch>
            <a:fillRect/>
          </a:stretch>
        </p:blipFill>
        <p:spPr>
          <a:xfrm>
            <a:off x="457200" y="1295400"/>
            <a:ext cx="4388556" cy="2286000"/>
          </a:xfrm>
        </p:spPr>
      </p:pic>
      <p:pic>
        <p:nvPicPr>
          <p:cNvPr id="5" name="Picture 4" descr="farmermarket3.jpg"/>
          <p:cNvPicPr>
            <a:picLocks noChangeAspect="1"/>
          </p:cNvPicPr>
          <p:nvPr/>
        </p:nvPicPr>
        <p:blipFill>
          <a:blip r:embed="rId6" cstate="print"/>
          <a:stretch>
            <a:fillRect/>
          </a:stretch>
        </p:blipFill>
        <p:spPr>
          <a:xfrm>
            <a:off x="3924300" y="4683125"/>
            <a:ext cx="5219700" cy="2174875"/>
          </a:xfrm>
          <a:prstGeom prst="rect">
            <a:avLst/>
          </a:prstGeom>
        </p:spPr>
      </p:pic>
      <p:pic>
        <p:nvPicPr>
          <p:cNvPr id="6" name="Picture 5" descr="farmersmarket.jpg"/>
          <p:cNvPicPr>
            <a:picLocks noChangeAspect="1"/>
          </p:cNvPicPr>
          <p:nvPr/>
        </p:nvPicPr>
        <p:blipFill>
          <a:blip r:embed="rId7" cstate="print"/>
          <a:stretch>
            <a:fillRect/>
          </a:stretch>
        </p:blipFill>
        <p:spPr>
          <a:xfrm>
            <a:off x="4961445" y="1219200"/>
            <a:ext cx="4182555" cy="312083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d1.jpg"/>
          <p:cNvPicPr>
            <a:picLocks noChangeAspect="1"/>
          </p:cNvPicPr>
          <p:nvPr/>
        </p:nvPicPr>
        <p:blipFill>
          <a:blip r:embed="rId2"/>
          <a:stretch>
            <a:fillRect/>
          </a:stretch>
        </p:blipFill>
        <p:spPr>
          <a:xfrm>
            <a:off x="0" y="0"/>
            <a:ext cx="9144000" cy="685800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08760"/>
            <a:ext cx="9144000" cy="5359400"/>
          </a:xfrm>
          <a:prstGeom prst="rect">
            <a:avLst/>
          </a:prstGeom>
        </p:spPr>
      </p:pic>
      <p:sp>
        <p:nvSpPr>
          <p:cNvPr id="2" name="Title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People’s Grocery West Oakland</a:t>
            </a:r>
            <a:endParaRPr lang="en-US"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0" y="1447800"/>
            <a:ext cx="2819400" cy="3034771"/>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4080" y="4343400"/>
            <a:ext cx="3352800" cy="2371493"/>
          </a:xfrm>
          <a:prstGeom prst="rect">
            <a:avLst/>
          </a:prstGeom>
        </p:spPr>
      </p:pic>
    </p:spTree>
    <p:extLst>
      <p:ext uri="{BB962C8B-B14F-4D97-AF65-F5344CB8AC3E}">
        <p14:creationId xmlns:p14="http://schemas.microsoft.com/office/powerpoint/2010/main" val="4202947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lebonnefleur.files.wordpress.com/2010/05/articho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743200"/>
            <a:ext cx="5612964" cy="420972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wallcoo.net/photography/fruit_strawberry/images/fruit_strawberry_wallpaper_Fruit0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1402" y="0"/>
            <a:ext cx="4292598" cy="32194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flipH="1">
            <a:off x="5029200" y="2895600"/>
            <a:ext cx="2779986" cy="246221"/>
          </a:xfrm>
          <a:prstGeom prst="rect">
            <a:avLst/>
          </a:prstGeom>
          <a:solidFill>
            <a:schemeClr val="tx1">
              <a:alpha val="65000"/>
            </a:schemeClr>
          </a:solidFill>
        </p:spPr>
        <p:txBody>
          <a:bodyPr wrap="square" rtlCol="0">
            <a:spAutoFit/>
          </a:bodyPr>
          <a:lstStyle/>
          <a:p>
            <a:r>
              <a:rPr lang="en-US" sz="1000" dirty="0" smtClean="0">
                <a:solidFill>
                  <a:schemeClr val="bg1"/>
                </a:solidFill>
                <a:latin typeface="Times New Roman" pitchFamily="18" charset="0"/>
                <a:cs typeface="Times New Roman" pitchFamily="18" charset="0"/>
              </a:rPr>
              <a:t>www.wallcoo.net/photography/fruit_strawberry</a:t>
            </a:r>
            <a:endParaRPr lang="en-US" sz="1000" dirty="0">
              <a:solidFill>
                <a:schemeClr val="bg1"/>
              </a:solidFill>
              <a:latin typeface="Times New Roman" pitchFamily="18" charset="0"/>
              <a:cs typeface="Times New Roman" pitchFamily="18" charset="0"/>
            </a:endParaRPr>
          </a:p>
        </p:txBody>
      </p:sp>
      <p:sp>
        <p:nvSpPr>
          <p:cNvPr id="12" name="TextBox 11"/>
          <p:cNvSpPr txBox="1"/>
          <p:nvPr/>
        </p:nvSpPr>
        <p:spPr>
          <a:xfrm>
            <a:off x="5029200" y="6400800"/>
            <a:ext cx="3657600" cy="276999"/>
          </a:xfrm>
          <a:prstGeom prst="rect">
            <a:avLst/>
          </a:prstGeom>
          <a:solidFill>
            <a:schemeClr val="tx1">
              <a:alpha val="75000"/>
            </a:schemeClr>
          </a:solidFill>
        </p:spPr>
        <p:txBody>
          <a:bodyPr wrap="square" rtlCol="0">
            <a:spAutoFit/>
          </a:bodyPr>
          <a:lstStyle/>
          <a:p>
            <a:r>
              <a:rPr lang="en-US" sz="1000" dirty="0" smtClean="0">
                <a:solidFill>
                  <a:schemeClr val="bg1"/>
                </a:solidFill>
                <a:latin typeface="Times New Roman" pitchFamily="18" charset="0"/>
                <a:cs typeface="Times New Roman" pitchFamily="18" charset="0"/>
              </a:rPr>
              <a:t>lebonnefleur.wordpress.com/2010/05/28/</a:t>
            </a:r>
            <a:r>
              <a:rPr lang="en-US" sz="1000" dirty="0" err="1" smtClean="0">
                <a:solidFill>
                  <a:schemeClr val="bg1"/>
                </a:solidFill>
                <a:latin typeface="Times New Roman" pitchFamily="18" charset="0"/>
                <a:cs typeface="Times New Roman" pitchFamily="18" charset="0"/>
              </a:rPr>
              <a:t>fleurty</a:t>
            </a:r>
            <a:r>
              <a:rPr lang="en-US" sz="1000" dirty="0" smtClean="0">
                <a:solidFill>
                  <a:schemeClr val="bg1"/>
                </a:solidFill>
                <a:latin typeface="Times New Roman" pitchFamily="18" charset="0"/>
                <a:cs typeface="Times New Roman" pitchFamily="18" charset="0"/>
              </a:rPr>
              <a:t>-</a:t>
            </a:r>
            <a:r>
              <a:rPr lang="en-US" sz="1000" dirty="0" err="1" smtClean="0">
                <a:solidFill>
                  <a:schemeClr val="bg1"/>
                </a:solidFill>
                <a:latin typeface="Times New Roman" pitchFamily="18" charset="0"/>
                <a:cs typeface="Times New Roman" pitchFamily="18" charset="0"/>
              </a:rPr>
              <a:t>fridays</a:t>
            </a:r>
            <a:r>
              <a:rPr lang="en-US" sz="1000" dirty="0" smtClean="0">
                <a:solidFill>
                  <a:schemeClr val="bg1"/>
                </a:solidFill>
                <a:latin typeface="Times New Roman" pitchFamily="18" charset="0"/>
                <a:cs typeface="Times New Roman" pitchFamily="18" charset="0"/>
              </a:rPr>
              <a:t>-artichoke</a:t>
            </a:r>
            <a:r>
              <a:rPr lang="en-US" sz="1200" dirty="0">
                <a:latin typeface="Times New Roman" pitchFamily="18" charset="0"/>
                <a:cs typeface="Times New Roman" pitchFamily="18" charset="0"/>
              </a:rPr>
              <a:t>/</a:t>
            </a:r>
          </a:p>
        </p:txBody>
      </p:sp>
      <p:pic>
        <p:nvPicPr>
          <p:cNvPr id="2056" name="Picture 8" descr="http://www.sacramento-directory.com/_images/sacrament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86" y="0"/>
            <a:ext cx="4989786"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6462671"/>
            <a:ext cx="4165602"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www.sacramento-directory.com</a:t>
            </a:r>
            <a:endParaRPr lang="en-US"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World-Map13.png"/>
          <p:cNvPicPr>
            <a:picLocks noChangeAspect="1"/>
          </p:cNvPicPr>
          <p:nvPr/>
        </p:nvPicPr>
        <p:blipFill>
          <a:blip r:embed="rId3">
            <a:lum bright="71000" contrast="-31000"/>
          </a:blip>
          <a:stretch>
            <a:fillRect/>
          </a:stretch>
        </p:blipFill>
        <p:spPr>
          <a:xfrm>
            <a:off x="0" y="0"/>
            <a:ext cx="9144000" cy="6858000"/>
          </a:xfrm>
          <a:prstGeom prst="rect">
            <a:avLst/>
          </a:prstGeom>
        </p:spPr>
      </p:pic>
      <p:sp>
        <p:nvSpPr>
          <p:cNvPr id="28" name="TextBox 27"/>
          <p:cNvSpPr txBox="1"/>
          <p:nvPr/>
        </p:nvSpPr>
        <p:spPr>
          <a:xfrm>
            <a:off x="457200" y="152400"/>
            <a:ext cx="8229600" cy="769441"/>
          </a:xfrm>
          <a:prstGeom prst="rect">
            <a:avLst/>
          </a:prstGeom>
          <a:noFill/>
        </p:spPr>
        <p:txBody>
          <a:bodyPr wrap="square" rtlCol="0">
            <a:spAutoFit/>
          </a:bodyPr>
          <a:lstStyle/>
          <a:p>
            <a:pPr algn="ctr"/>
            <a:endParaRPr lang="en-US" sz="4400" dirty="0">
              <a:latin typeface="Times New Roman" pitchFamily="18" charset="0"/>
              <a:cs typeface="Times New Roman" pitchFamily="18" charset="0"/>
            </a:endParaRPr>
          </a:p>
        </p:txBody>
      </p:sp>
      <p:sp>
        <p:nvSpPr>
          <p:cNvPr id="29" name="TextBox 28"/>
          <p:cNvSpPr txBox="1"/>
          <p:nvPr/>
        </p:nvSpPr>
        <p:spPr>
          <a:xfrm>
            <a:off x="152400" y="1371600"/>
            <a:ext cx="8839200" cy="3416320"/>
          </a:xfrm>
          <a:prstGeom prst="rect">
            <a:avLst/>
          </a:prstGeom>
          <a:solidFill>
            <a:schemeClr val="accent2">
              <a:lumMod val="20000"/>
              <a:lumOff val="80000"/>
              <a:alpha val="30000"/>
            </a:schemeClr>
          </a:solidFill>
        </p:spPr>
        <p:txBody>
          <a:bodyPr wrap="square" rtlCol="0">
            <a:spAutoFit/>
          </a:bodyPr>
          <a:lstStyle/>
          <a:p>
            <a:pPr algn="ctr"/>
            <a:r>
              <a:rPr lang="en-US" sz="5400" b="1" dirty="0" smtClean="0">
                <a:latin typeface="Times New Roman" pitchFamily="18" charset="0"/>
                <a:cs typeface="Times New Roman" pitchFamily="18" charset="0"/>
              </a:rPr>
              <a:t>From Serengeti to Sacramento: </a:t>
            </a:r>
          </a:p>
          <a:p>
            <a:r>
              <a:rPr lang="en-US" sz="5400" b="1" dirty="0" smtClean="0">
                <a:latin typeface="Times New Roman" pitchFamily="18" charset="0"/>
                <a:cs typeface="Times New Roman" pitchFamily="18" charset="0"/>
              </a:rPr>
              <a:t>The Racial Disparity in the Distribution of Food Deserts</a:t>
            </a:r>
            <a:endParaRPr lang="en-US" sz="5400" b="1" dirty="0"/>
          </a:p>
        </p:txBody>
      </p:sp>
      <p:sp>
        <p:nvSpPr>
          <p:cNvPr id="11" name="TextBox 10"/>
          <p:cNvSpPr txBox="1"/>
          <p:nvPr/>
        </p:nvSpPr>
        <p:spPr>
          <a:xfrm>
            <a:off x="381000" y="6096000"/>
            <a:ext cx="3276600" cy="461665"/>
          </a:xfrm>
          <a:prstGeom prst="rect">
            <a:avLst/>
          </a:prstGeom>
          <a:solidFill>
            <a:schemeClr val="accent6">
              <a:lumMod val="40000"/>
              <a:lumOff val="60000"/>
              <a:alpha val="68000"/>
            </a:schemeClr>
          </a:solidFill>
        </p:spPr>
        <p:txBody>
          <a:bodyPr wrap="square" rtlCol="0">
            <a:spAutoFit/>
          </a:bodyPr>
          <a:lstStyle/>
          <a:p>
            <a:r>
              <a:rPr lang="en-US" sz="2400" dirty="0" smtClean="0">
                <a:latin typeface="Times New Roman" pitchFamily="18" charset="0"/>
                <a:cs typeface="Times New Roman" pitchFamily="18" charset="0"/>
              </a:rPr>
              <a:t>Jasmine Stewart-Oliver</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d1.jpg"/>
          <p:cNvPicPr>
            <a:picLocks noChangeAspect="1"/>
          </p:cNvPicPr>
          <p:nvPr/>
        </p:nvPicPr>
        <p:blipFill>
          <a:blip r:embed="rId3"/>
          <a:stretch>
            <a:fillRect/>
          </a:stretch>
        </p:blipFill>
        <p:spPr>
          <a:xfrm>
            <a:off x="0" y="-1"/>
            <a:ext cx="9144000" cy="6858001"/>
          </a:xfrm>
          <a:prstGeom prst="rect">
            <a:avLst/>
          </a:prstGeom>
        </p:spPr>
      </p:pic>
      <p:sp>
        <p:nvSpPr>
          <p:cNvPr id="13" name="Title 12"/>
          <p:cNvSpPr>
            <a:spLocks noGrp="1"/>
          </p:cNvSpPr>
          <p:nvPr>
            <p:ph type="title"/>
          </p:nvPr>
        </p:nvSpPr>
        <p:spPr>
          <a:xfrm>
            <a:off x="152400" y="304800"/>
            <a:ext cx="8229600" cy="1143000"/>
          </a:xfrm>
          <a:solidFill>
            <a:schemeClr val="accent2">
              <a:lumMod val="40000"/>
              <a:lumOff val="60000"/>
              <a:alpha val="78000"/>
            </a:schemeClr>
          </a:solidFill>
        </p:spPr>
        <p:txBody>
          <a:bodyPr>
            <a:normAutofit/>
          </a:bodyPr>
          <a:lstStyle/>
          <a:p>
            <a:r>
              <a:rPr lang="en-US" dirty="0" smtClean="0">
                <a:ln w="18415" cmpd="sng">
                  <a:solidFill>
                    <a:schemeClr val="tx1"/>
                  </a:solidFill>
                  <a:prstDash val="solid"/>
                </a:ln>
                <a:latin typeface="Times New Roman" pitchFamily="18" charset="0"/>
                <a:cs typeface="Times New Roman" pitchFamily="18" charset="0"/>
              </a:rPr>
              <a:t>Previous Research 	New Focus</a:t>
            </a:r>
            <a:endParaRPr lang="en-US" dirty="0">
              <a:ln w="18415" cmpd="sng">
                <a:solidFill>
                  <a:schemeClr val="tx1"/>
                </a:solidFill>
                <a:prstDash val="solid"/>
              </a:ln>
              <a:latin typeface="Times New Roman" pitchFamily="18" charset="0"/>
              <a:cs typeface="Times New Roman" pitchFamily="18" charset="0"/>
            </a:endParaRPr>
          </a:p>
        </p:txBody>
      </p:sp>
      <p:cxnSp>
        <p:nvCxnSpPr>
          <p:cNvPr id="16" name="Straight Arrow Connector 15"/>
          <p:cNvCxnSpPr/>
          <p:nvPr/>
        </p:nvCxnSpPr>
        <p:spPr>
          <a:xfrm>
            <a:off x="4876800" y="914400"/>
            <a:ext cx="381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7200" y="1705451"/>
            <a:ext cx="3886200" cy="3447098"/>
          </a:xfrm>
          <a:prstGeom prst="rect">
            <a:avLst/>
          </a:prstGeom>
          <a:solidFill>
            <a:schemeClr val="accent2">
              <a:lumMod val="40000"/>
              <a:lumOff val="60000"/>
              <a:alpha val="85000"/>
            </a:schemeClr>
          </a:solidFill>
        </p:spPr>
        <p:txBody>
          <a:bodyPr wrap="square" rtlCol="0">
            <a:spAutoFit/>
          </a:bodyPr>
          <a:lstStyle/>
          <a:p>
            <a:r>
              <a:rPr lang="en-US" sz="4000" u="sng" dirty="0" smtClean="0">
                <a:latin typeface="Times New Roman" pitchFamily="18" charset="0"/>
                <a:cs typeface="Times New Roman" pitchFamily="18" charset="0"/>
              </a:rPr>
              <a:t>Previous</a:t>
            </a:r>
            <a:r>
              <a:rPr lang="en-US" sz="4000" dirty="0" smtClean="0">
                <a:latin typeface="Times New Roman" pitchFamily="18" charset="0"/>
                <a:cs typeface="Times New Roman" pitchFamily="18" charset="0"/>
              </a:rPr>
              <a:t> </a:t>
            </a:r>
          </a:p>
          <a:p>
            <a:r>
              <a:rPr lang="en-US" sz="4000" dirty="0" smtClean="0">
                <a:latin typeface="Times New Roman" pitchFamily="18" charset="0"/>
                <a:cs typeface="Times New Roman" pitchFamily="18" charset="0"/>
              </a:rPr>
              <a:t>Starvation</a:t>
            </a:r>
          </a:p>
          <a:p>
            <a:r>
              <a:rPr lang="en-US" sz="4000" dirty="0" smtClean="0">
                <a:latin typeface="Times New Roman" pitchFamily="18" charset="0"/>
                <a:cs typeface="Times New Roman" pitchFamily="18" charset="0"/>
              </a:rPr>
              <a:t>Fragility</a:t>
            </a:r>
          </a:p>
          <a:p>
            <a:r>
              <a:rPr lang="en-US" sz="4000" dirty="0" smtClean="0">
                <a:latin typeface="Times New Roman" pitchFamily="18" charset="0"/>
                <a:cs typeface="Times New Roman" pitchFamily="18" charset="0"/>
              </a:rPr>
              <a:t>Children</a:t>
            </a:r>
          </a:p>
          <a:p>
            <a:r>
              <a:rPr lang="en-US" sz="4000" dirty="0" smtClean="0">
                <a:latin typeface="Times New Roman" pitchFamily="18" charset="0"/>
                <a:cs typeface="Times New Roman" pitchFamily="18" charset="0"/>
              </a:rPr>
              <a:t>Visible Problems</a:t>
            </a:r>
          </a:p>
          <a:p>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19" name="TextBox 18"/>
          <p:cNvSpPr txBox="1"/>
          <p:nvPr/>
        </p:nvSpPr>
        <p:spPr>
          <a:xfrm>
            <a:off x="4572000" y="1752600"/>
            <a:ext cx="4038600" cy="3447098"/>
          </a:xfrm>
          <a:prstGeom prst="rect">
            <a:avLst/>
          </a:prstGeom>
          <a:solidFill>
            <a:schemeClr val="accent2">
              <a:lumMod val="40000"/>
              <a:lumOff val="60000"/>
              <a:alpha val="85000"/>
            </a:schemeClr>
          </a:solidFill>
        </p:spPr>
        <p:txBody>
          <a:bodyPr wrap="square" rtlCol="0">
            <a:spAutoFit/>
          </a:bodyPr>
          <a:lstStyle/>
          <a:p>
            <a:r>
              <a:rPr lang="en-US" sz="4000" u="sng" dirty="0" smtClean="0">
                <a:latin typeface="Times New Roman" pitchFamily="18" charset="0"/>
                <a:cs typeface="Times New Roman" pitchFamily="18" charset="0"/>
              </a:rPr>
              <a:t>Current</a:t>
            </a:r>
          </a:p>
          <a:p>
            <a:r>
              <a:rPr lang="en-US" sz="4000" dirty="0" smtClean="0">
                <a:latin typeface="Times New Roman" pitchFamily="18" charset="0"/>
                <a:cs typeface="Times New Roman" pitchFamily="18" charset="0"/>
              </a:rPr>
              <a:t>Environmental</a:t>
            </a:r>
          </a:p>
          <a:p>
            <a:r>
              <a:rPr lang="en-US" sz="4000" dirty="0" smtClean="0">
                <a:latin typeface="Times New Roman" pitchFamily="18" charset="0"/>
                <a:cs typeface="Times New Roman" pitchFamily="18" charset="0"/>
              </a:rPr>
              <a:t>Longitudinal </a:t>
            </a:r>
          </a:p>
          <a:p>
            <a:r>
              <a:rPr lang="en-US" sz="4000" dirty="0" smtClean="0">
                <a:latin typeface="Times New Roman" pitchFamily="18" charset="0"/>
                <a:cs typeface="Times New Roman" pitchFamily="18" charset="0"/>
              </a:rPr>
              <a:t>Emotional</a:t>
            </a:r>
          </a:p>
          <a:p>
            <a:r>
              <a:rPr lang="en-US" sz="4000" dirty="0" smtClean="0">
                <a:latin typeface="Times New Roman" pitchFamily="18" charset="0"/>
                <a:cs typeface="Times New Roman" pitchFamily="18" charset="0"/>
              </a:rPr>
              <a:t>Educational</a:t>
            </a:r>
          </a:p>
          <a:p>
            <a:pPr>
              <a:buFont typeface="Arial" pitchFamily="34" charset="0"/>
              <a:buChar char="•"/>
            </a:pPr>
            <a:endParaRPr lang="en-US" dirty="0">
              <a:latin typeface="Times New Roman" pitchFamily="18" charset="0"/>
              <a:cs typeface="Times New Roman" pitchFamily="18" charset="0"/>
            </a:endParaRPr>
          </a:p>
        </p:txBody>
      </p:sp>
      <p:sp>
        <p:nvSpPr>
          <p:cNvPr id="20" name="TextBox 19"/>
          <p:cNvSpPr txBox="1"/>
          <p:nvPr/>
        </p:nvSpPr>
        <p:spPr>
          <a:xfrm>
            <a:off x="3124200" y="3048000"/>
            <a:ext cx="1676400" cy="1107996"/>
          </a:xfrm>
          <a:prstGeom prst="rect">
            <a:avLst/>
          </a:prstGeom>
          <a:noFill/>
        </p:spPr>
        <p:txBody>
          <a:bodyPr wrap="square" rtlCol="0">
            <a:spAutoFit/>
          </a:bodyPr>
          <a:lstStyle/>
          <a:p>
            <a:pPr algn="ctr"/>
            <a:r>
              <a:rPr lang="en-US"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VS.</a:t>
            </a:r>
            <a:endPar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d1.jpg"/>
          <p:cNvPicPr>
            <a:picLocks noChangeAspect="1"/>
          </p:cNvPicPr>
          <p:nvPr/>
        </p:nvPicPr>
        <p:blipFill>
          <a:blip r:embed="rId3"/>
          <a:stretch>
            <a:fillRect/>
          </a:stretch>
        </p:blipFill>
        <p:spPr>
          <a:xfrm>
            <a:off x="0" y="-1"/>
            <a:ext cx="9144000" cy="6858001"/>
          </a:xfrm>
          <a:prstGeom prst="rect">
            <a:avLst/>
          </a:prstGeom>
        </p:spPr>
      </p:pic>
      <p:sp>
        <p:nvSpPr>
          <p:cNvPr id="2" name="Title 1"/>
          <p:cNvSpPr>
            <a:spLocks noGrp="1"/>
          </p:cNvSpPr>
          <p:nvPr>
            <p:ph type="title"/>
          </p:nvPr>
        </p:nvSpPr>
        <p:spPr>
          <a:xfrm>
            <a:off x="381000" y="457200"/>
            <a:ext cx="8229600" cy="2743200"/>
          </a:xfrm>
          <a:solidFill>
            <a:schemeClr val="accent6">
              <a:lumMod val="40000"/>
              <a:lumOff val="60000"/>
              <a:alpha val="34000"/>
            </a:schemeClr>
          </a:solidFill>
        </p:spPr>
        <p:txBody>
          <a:bodyPr>
            <a:noAutofit/>
          </a:bodyPr>
          <a:lstStyle/>
          <a:p>
            <a:r>
              <a:rPr lang="en-US" sz="9600" b="1" dirty="0" smtClean="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Food Desert? </a:t>
            </a:r>
            <a:endParaRPr lang="en-US" sz="9600" b="1" dirty="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FoodDesert1.png"/>
          <p:cNvPicPr>
            <a:picLocks noGrp="1" noChangeAspect="1"/>
          </p:cNvPicPr>
          <p:nvPr>
            <p:ph idx="1"/>
          </p:nvPr>
        </p:nvPicPr>
        <p:blipFill>
          <a:blip r:embed="rId3" cstate="print"/>
          <a:srcRect l="2951" t="3125" r="4833" b="10937"/>
          <a:stretch>
            <a:fillRect/>
          </a:stretch>
        </p:blipFill>
        <p:spPr>
          <a:xfrm>
            <a:off x="0" y="800100"/>
            <a:ext cx="9144001" cy="5257800"/>
          </a:xfrm>
        </p:spPr>
      </p:pic>
      <p:sp>
        <p:nvSpPr>
          <p:cNvPr id="10" name="TextBox 9"/>
          <p:cNvSpPr txBox="1"/>
          <p:nvPr/>
        </p:nvSpPr>
        <p:spPr>
          <a:xfrm>
            <a:off x="0" y="6488668"/>
            <a:ext cx="4038600" cy="369332"/>
          </a:xfrm>
          <a:prstGeom prst="rect">
            <a:avLst/>
          </a:prstGeom>
          <a:noFill/>
        </p:spPr>
        <p:txBody>
          <a:bodyPr wrap="square" rtlCol="0">
            <a:spAutoFit/>
          </a:bodyPr>
          <a:lstStyle/>
          <a:p>
            <a:r>
              <a:rPr lang="en-US" dirty="0" smtClean="0"/>
              <a:t>Image: Crfoodchain.wordpress.com</a:t>
            </a:r>
            <a:endParaRPr lang="en-US" dirty="0"/>
          </a:p>
        </p:txBody>
      </p:sp>
      <p:sp>
        <p:nvSpPr>
          <p:cNvPr id="14" name="TextBox 13"/>
          <p:cNvSpPr txBox="1"/>
          <p:nvPr/>
        </p:nvSpPr>
        <p:spPr>
          <a:xfrm>
            <a:off x="3657600" y="6488668"/>
            <a:ext cx="5486400" cy="369332"/>
          </a:xfrm>
          <a:prstGeom prst="rect">
            <a:avLst/>
          </a:prstGeom>
          <a:noFill/>
        </p:spPr>
        <p:txBody>
          <a:bodyPr wrap="square" rtlCol="0">
            <a:spAutoFit/>
          </a:bodyPr>
          <a:lstStyle/>
          <a:p>
            <a:r>
              <a:rPr lang="en-US" dirty="0" smtClean="0"/>
              <a:t>Source: Department of Agriculture for Disease Control </a:t>
            </a:r>
            <a:endParaRPr lang="en-US" dirty="0"/>
          </a:p>
        </p:txBody>
      </p:sp>
      <p:sp>
        <p:nvSpPr>
          <p:cNvPr id="15" name="TextBox 14"/>
          <p:cNvSpPr txBox="1"/>
          <p:nvPr/>
        </p:nvSpPr>
        <p:spPr>
          <a:xfrm>
            <a:off x="8077200" y="4648200"/>
            <a:ext cx="1066800" cy="1097280"/>
          </a:xfrm>
          <a:prstGeom prst="rect">
            <a:avLst/>
          </a:prstGeom>
          <a:solidFill>
            <a:schemeClr val="tx1">
              <a:lumMod val="95000"/>
            </a:schemeClr>
          </a:solidFill>
        </p:spPr>
        <p:txBody>
          <a:bodyPr wrap="square" rtlCol="0">
            <a:spAutoFit/>
          </a:bodyPr>
          <a:lstStyle/>
          <a:p>
            <a:r>
              <a:rPr lang="en-US" sz="1200" dirty="0" smtClean="0">
                <a:solidFill>
                  <a:schemeClr val="bg1"/>
                </a:solidFill>
              </a:rPr>
              <a:t>&gt;10 %</a:t>
            </a:r>
          </a:p>
          <a:p>
            <a:r>
              <a:rPr lang="en-US" sz="1200" dirty="0" smtClean="0">
                <a:solidFill>
                  <a:schemeClr val="bg1"/>
                </a:solidFill>
              </a:rPr>
              <a:t>5.1-10 %</a:t>
            </a:r>
          </a:p>
          <a:p>
            <a:r>
              <a:rPr lang="en-US" sz="1200" dirty="0" smtClean="0">
                <a:solidFill>
                  <a:schemeClr val="bg1"/>
                </a:solidFill>
              </a:rPr>
              <a:t>2.5-5 %</a:t>
            </a:r>
          </a:p>
          <a:p>
            <a:r>
              <a:rPr lang="en-US" sz="1200" dirty="0" smtClean="0">
                <a:solidFill>
                  <a:schemeClr val="bg1"/>
                </a:solidFill>
              </a:rPr>
              <a:t>&lt; 2.5  %</a:t>
            </a:r>
          </a:p>
          <a:p>
            <a:r>
              <a:rPr lang="en-US" sz="1100" dirty="0" smtClean="0">
                <a:solidFill>
                  <a:schemeClr val="bg1"/>
                </a:solidFill>
              </a:rPr>
              <a:t>No Data Available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onven.jpg"/>
          <p:cNvPicPr>
            <a:picLocks noGrp="1" noChangeAspect="1"/>
          </p:cNvPicPr>
          <p:nvPr>
            <p:ph idx="1"/>
          </p:nvPr>
        </p:nvPicPr>
        <p:blipFill>
          <a:blip r:embed="rId3" cstate="print"/>
          <a:stretch>
            <a:fillRect/>
          </a:stretch>
        </p:blipFill>
        <p:spPr>
          <a:xfrm>
            <a:off x="0" y="0"/>
            <a:ext cx="4572000" cy="3429000"/>
          </a:xfrm>
        </p:spPr>
      </p:pic>
      <p:pic>
        <p:nvPicPr>
          <p:cNvPr id="7" name="Picture 6" descr="fastfood.jpg"/>
          <p:cNvPicPr>
            <a:picLocks noChangeAspect="1"/>
          </p:cNvPicPr>
          <p:nvPr/>
        </p:nvPicPr>
        <p:blipFill>
          <a:blip r:embed="rId4" cstate="print"/>
          <a:stretch>
            <a:fillRect/>
          </a:stretch>
        </p:blipFill>
        <p:spPr>
          <a:xfrm>
            <a:off x="4267200" y="3200400"/>
            <a:ext cx="4876800" cy="3657600"/>
          </a:xfrm>
          <a:prstGeom prst="rect">
            <a:avLst/>
          </a:prstGeom>
        </p:spPr>
      </p:pic>
      <p:pic>
        <p:nvPicPr>
          <p:cNvPr id="8" name="Picture 7" descr="fd2.jpg"/>
          <p:cNvPicPr>
            <a:picLocks noChangeAspect="1"/>
          </p:cNvPicPr>
          <p:nvPr/>
        </p:nvPicPr>
        <p:blipFill>
          <a:blip r:embed="rId5" cstate="print"/>
          <a:stretch>
            <a:fillRect/>
          </a:stretch>
        </p:blipFill>
        <p:spPr>
          <a:xfrm>
            <a:off x="3962400" y="0"/>
            <a:ext cx="5181600" cy="3200400"/>
          </a:xfrm>
          <a:prstGeom prst="rect">
            <a:avLst/>
          </a:prstGeom>
        </p:spPr>
      </p:pic>
      <p:pic>
        <p:nvPicPr>
          <p:cNvPr id="9" name="Picture 8" descr="fooddesert.jpg"/>
          <p:cNvPicPr>
            <a:picLocks noChangeAspect="1"/>
          </p:cNvPicPr>
          <p:nvPr/>
        </p:nvPicPr>
        <p:blipFill>
          <a:blip r:embed="rId6" cstate="print"/>
          <a:srcRect t="7692" b="7692"/>
          <a:stretch>
            <a:fillRect/>
          </a:stretch>
        </p:blipFill>
        <p:spPr>
          <a:xfrm>
            <a:off x="2819400" y="1752600"/>
            <a:ext cx="2667000" cy="2266545"/>
          </a:xfrm>
          <a:prstGeom prst="rect">
            <a:avLst/>
          </a:prstGeom>
        </p:spPr>
      </p:pic>
      <p:pic>
        <p:nvPicPr>
          <p:cNvPr id="10" name="Picture 9" descr="food_desert_.jpg"/>
          <p:cNvPicPr>
            <a:picLocks noChangeAspect="1"/>
          </p:cNvPicPr>
          <p:nvPr/>
        </p:nvPicPr>
        <p:blipFill>
          <a:blip r:embed="rId7" cstate="print"/>
          <a:stretch>
            <a:fillRect/>
          </a:stretch>
        </p:blipFill>
        <p:spPr>
          <a:xfrm>
            <a:off x="0" y="3308259"/>
            <a:ext cx="4572000" cy="3549741"/>
          </a:xfrm>
          <a:prstGeom prst="rect">
            <a:avLst/>
          </a:prstGeom>
        </p:spPr>
      </p:pic>
      <p:sp>
        <p:nvSpPr>
          <p:cNvPr id="11" name="TextBox 10"/>
          <p:cNvSpPr txBox="1"/>
          <p:nvPr/>
        </p:nvSpPr>
        <p:spPr>
          <a:xfrm>
            <a:off x="0" y="2819400"/>
            <a:ext cx="2743200" cy="338554"/>
          </a:xfrm>
          <a:prstGeom prst="rect">
            <a:avLst/>
          </a:prstGeom>
          <a:noFill/>
        </p:spPr>
        <p:txBody>
          <a:bodyPr wrap="square" rtlCol="0">
            <a:spAutoFit/>
          </a:bodyPr>
          <a:lstStyle/>
          <a:p>
            <a:r>
              <a:rPr lang="en-US" sz="1600" dirty="0" smtClean="0"/>
              <a:t>opinionator.blogs.nytimes.com</a:t>
            </a:r>
            <a:endParaRPr lang="en-US" sz="1600" dirty="0"/>
          </a:p>
        </p:txBody>
      </p:sp>
      <p:sp>
        <p:nvSpPr>
          <p:cNvPr id="12" name="TextBox 11"/>
          <p:cNvSpPr txBox="1"/>
          <p:nvPr/>
        </p:nvSpPr>
        <p:spPr>
          <a:xfrm>
            <a:off x="2819400" y="1828800"/>
            <a:ext cx="430887" cy="1366143"/>
          </a:xfrm>
          <a:prstGeom prst="rect">
            <a:avLst/>
          </a:prstGeom>
          <a:noFill/>
        </p:spPr>
        <p:txBody>
          <a:bodyPr vert="vert" wrap="none" rtlCol="0">
            <a:spAutoFit/>
          </a:bodyPr>
          <a:lstStyle/>
          <a:p>
            <a:r>
              <a:rPr lang="en-US" sz="1600" dirty="0" smtClean="0">
                <a:solidFill>
                  <a:schemeClr val="bg1"/>
                </a:solidFill>
              </a:rPr>
              <a:t>Economist.com</a:t>
            </a:r>
            <a:endParaRPr lang="en-US" sz="1600" dirty="0">
              <a:solidFill>
                <a:schemeClr val="bg1"/>
              </a:solidFill>
            </a:endParaRPr>
          </a:p>
        </p:txBody>
      </p:sp>
      <p:sp>
        <p:nvSpPr>
          <p:cNvPr id="13" name="TextBox 12"/>
          <p:cNvSpPr txBox="1"/>
          <p:nvPr/>
        </p:nvSpPr>
        <p:spPr>
          <a:xfrm>
            <a:off x="5562600" y="2895600"/>
            <a:ext cx="3581400" cy="338554"/>
          </a:xfrm>
          <a:prstGeom prst="rect">
            <a:avLst/>
          </a:prstGeom>
          <a:noFill/>
        </p:spPr>
        <p:txBody>
          <a:bodyPr wrap="square" rtlCol="0">
            <a:spAutoFit/>
          </a:bodyPr>
          <a:lstStyle/>
          <a:p>
            <a:r>
              <a:rPr lang="en-US" sz="1600" dirty="0" smtClean="0"/>
              <a:t>Keyconversationson.blogspot.com</a:t>
            </a:r>
            <a:endParaRPr lang="en-US" sz="1600" dirty="0"/>
          </a:p>
        </p:txBody>
      </p:sp>
      <p:sp>
        <p:nvSpPr>
          <p:cNvPr id="14" name="TextBox 13"/>
          <p:cNvSpPr txBox="1"/>
          <p:nvPr/>
        </p:nvSpPr>
        <p:spPr>
          <a:xfrm>
            <a:off x="5562600" y="6488668"/>
            <a:ext cx="3581400" cy="369332"/>
          </a:xfrm>
          <a:prstGeom prst="rect">
            <a:avLst/>
          </a:prstGeom>
          <a:noFill/>
        </p:spPr>
        <p:txBody>
          <a:bodyPr wrap="square" rtlCol="0">
            <a:spAutoFit/>
          </a:bodyPr>
          <a:lstStyle/>
          <a:p>
            <a:r>
              <a:rPr lang="en-US" dirty="0" smtClean="0"/>
              <a:t>science.howstuffwork.com</a:t>
            </a:r>
            <a:endParaRPr lang="en-US" dirty="0"/>
          </a:p>
        </p:txBody>
      </p:sp>
      <p:sp>
        <p:nvSpPr>
          <p:cNvPr id="15" name="TextBox 14"/>
          <p:cNvSpPr txBox="1"/>
          <p:nvPr/>
        </p:nvSpPr>
        <p:spPr>
          <a:xfrm>
            <a:off x="228600" y="6488668"/>
            <a:ext cx="2286000" cy="369332"/>
          </a:xfrm>
          <a:prstGeom prst="rect">
            <a:avLst/>
          </a:prstGeom>
          <a:noFill/>
        </p:spPr>
        <p:txBody>
          <a:bodyPr wrap="square" rtlCol="0">
            <a:spAutoFit/>
          </a:bodyPr>
          <a:lstStyle/>
          <a:p>
            <a:r>
              <a:rPr lang="en-US" dirty="0" smtClean="0"/>
              <a:t>jilgo.org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d1.jpg"/>
          <p:cNvPicPr>
            <a:picLocks noChangeAspect="1"/>
          </p:cNvPicPr>
          <p:nvPr/>
        </p:nvPicPr>
        <p:blipFill>
          <a:blip r:embed="rId3"/>
          <a:stretch>
            <a:fillRect/>
          </a:stretch>
        </p:blipFill>
        <p:spPr>
          <a:xfrm>
            <a:off x="0" y="-1"/>
            <a:ext cx="9144000" cy="6858001"/>
          </a:xfrm>
          <a:prstGeom prst="rect">
            <a:avLst/>
          </a:prstGeom>
        </p:spPr>
      </p:pic>
      <p:sp>
        <p:nvSpPr>
          <p:cNvPr id="7" name="TextBox 6"/>
          <p:cNvSpPr txBox="1"/>
          <p:nvPr/>
        </p:nvSpPr>
        <p:spPr>
          <a:xfrm>
            <a:off x="533400" y="1228398"/>
            <a:ext cx="8077200" cy="4832092"/>
          </a:xfrm>
          <a:prstGeom prst="rect">
            <a:avLst/>
          </a:prstGeom>
          <a:solidFill>
            <a:srgbClr val="FFC000">
              <a:alpha val="85000"/>
            </a:srgbClr>
          </a:solidFill>
        </p:spPr>
        <p:txBody>
          <a:bodyPr wrap="square" rtlCol="0">
            <a:spAutoFit/>
          </a:bodyPr>
          <a:lstStyle/>
          <a:p>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This study examines the racial composition between communities identified as food deserts and those that are not. Specifically, this study examines the composition of four racial groups in Sacramento County at the census tract level.</a:t>
            </a:r>
            <a:endParaRPr lang="en-US" sz="4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d1.jpg"/>
          <p:cNvPicPr>
            <a:picLocks noChangeAspect="1"/>
          </p:cNvPicPr>
          <p:nvPr/>
        </p:nvPicPr>
        <p:blipFill>
          <a:blip r:embed="rId3"/>
          <a:stretch>
            <a:fillRect/>
          </a:stretch>
        </p:blipFill>
        <p:spPr>
          <a:xfrm>
            <a:off x="0" y="0"/>
            <a:ext cx="9144000" cy="6858001"/>
          </a:xfrm>
          <a:prstGeom prst="rect">
            <a:avLst/>
          </a:prstGeom>
        </p:spPr>
      </p:pic>
      <p:sp>
        <p:nvSpPr>
          <p:cNvPr id="2" name="Title 1"/>
          <p:cNvSpPr>
            <a:spLocks noGrp="1"/>
          </p:cNvSpPr>
          <p:nvPr>
            <p:ph type="title"/>
          </p:nvPr>
        </p:nvSpPr>
        <p:spPr/>
        <p:txBody>
          <a:bodyPr>
            <a:normAutofit/>
          </a:bodyPr>
          <a:lstStyle/>
          <a:p>
            <a:r>
              <a:rPr lang="en-US" sz="6000" dirty="0" smtClean="0">
                <a:solidFill>
                  <a:srgbClr val="FF0000"/>
                </a:solidFill>
                <a:latin typeface="Times New Roman" pitchFamily="18" charset="0"/>
                <a:cs typeface="Times New Roman" pitchFamily="18" charset="0"/>
              </a:rPr>
              <a:t>Hypothesis</a:t>
            </a:r>
            <a:r>
              <a:rPr lang="en-US" sz="6000" dirty="0" smtClean="0">
                <a:latin typeface="Times New Roman" pitchFamily="18" charset="0"/>
                <a:cs typeface="Times New Roman" pitchFamily="18" charset="0"/>
              </a:rPr>
              <a:t> </a:t>
            </a:r>
            <a:endParaRPr lang="en-US" sz="6000" dirty="0">
              <a:latin typeface="Times New Roman" pitchFamily="18" charset="0"/>
              <a:cs typeface="Times New Roman" pitchFamily="18" charset="0"/>
            </a:endParaRPr>
          </a:p>
        </p:txBody>
      </p:sp>
      <p:sp>
        <p:nvSpPr>
          <p:cNvPr id="4" name="TextBox 3"/>
          <p:cNvSpPr txBox="1"/>
          <p:nvPr/>
        </p:nvSpPr>
        <p:spPr>
          <a:xfrm>
            <a:off x="381000" y="1371600"/>
            <a:ext cx="8153400" cy="4524315"/>
          </a:xfrm>
          <a:prstGeom prst="rect">
            <a:avLst/>
          </a:prstGeom>
          <a:solidFill>
            <a:srgbClr val="FFC000">
              <a:alpha val="75000"/>
            </a:srgbClr>
          </a:solidFill>
        </p:spPr>
        <p:txBody>
          <a:bodyPr wrap="square" rtlCol="0">
            <a:spAutoFit/>
          </a:bodyPr>
          <a:lstStyle/>
          <a:p>
            <a:pPr algn="ct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A higher percentage of minority residents live in neighborhoods identified as food deserts compared to non-food desert neighborhoods. </a:t>
            </a:r>
          </a:p>
          <a:p>
            <a:pPr algn="ctr"/>
            <a:endParaRPr lang="en-US" sz="4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649</TotalTime>
  <Words>1216</Words>
  <Application>Microsoft Office PowerPoint</Application>
  <PresentationFormat>On-screen Show (4:3)</PresentationFormat>
  <Paragraphs>167</Paragraphs>
  <Slides>19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PowerPoint Presentation</vt:lpstr>
      <vt:lpstr>PowerPoint Presentation</vt:lpstr>
      <vt:lpstr>PowerPoint Presentation</vt:lpstr>
      <vt:lpstr>Previous Research  New Focus</vt:lpstr>
      <vt:lpstr>Food Desert? </vt:lpstr>
      <vt:lpstr>PowerPoint Presentation</vt:lpstr>
      <vt:lpstr>PowerPoint Presentation</vt:lpstr>
      <vt:lpstr>PowerPoint Presentation</vt:lpstr>
      <vt:lpstr>Hypothesis </vt:lpstr>
      <vt:lpstr>Methodology</vt:lpstr>
      <vt:lpstr>Demographics of  Independent Variable </vt:lpstr>
      <vt:lpstr>PowerPoint Presentation</vt:lpstr>
      <vt:lpstr>PowerPoint Presentation</vt:lpstr>
      <vt:lpstr>PowerPoint Presentation</vt:lpstr>
      <vt:lpstr>PowerPoint Presentation</vt:lpstr>
      <vt:lpstr>PowerPoint Presentation</vt:lpstr>
      <vt:lpstr>Societal Connotation </vt:lpstr>
      <vt:lpstr>Prevention/Policy Recommendation</vt:lpstr>
      <vt:lpstr>People’s Grocery West Oakland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McNair Student</dc:creator>
  <cp:lastModifiedBy>KIT3_CRES</cp:lastModifiedBy>
  <cp:revision>407</cp:revision>
  <dcterms:created xsi:type="dcterms:W3CDTF">2013-02-20T19:42:14Z</dcterms:created>
  <dcterms:modified xsi:type="dcterms:W3CDTF">2016-06-17T23:10:01Z</dcterms:modified>
</cp:coreProperties>
</file>